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40.svg" ContentType="image/svg+xml"/>
  <Override PartName="/ppt/media/image42.svg" ContentType="image/svg+xml"/>
  <Override PartName="/ppt/media/image44.svg" ContentType="image/svg+xml"/>
  <Override PartName="/ppt/media/image50.svg" ContentType="image/svg+xml"/>
  <Override PartName="/ppt/media/image52.svg" ContentType="image/svg+xml"/>
  <Override PartName="/ppt/media/image54.svg" ContentType="image/svg+xml"/>
  <Override PartName="/ppt/media/image56.svg" ContentType="image/svg+xml"/>
  <Override PartName="/ppt/media/image58.svg" ContentType="image/svg+xml"/>
  <Override PartName="/ppt/media/image60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65" r:id="rId3"/>
    <p:sldId id="341" r:id="rId5"/>
    <p:sldId id="388" r:id="rId6"/>
    <p:sldId id="410" r:id="rId7"/>
    <p:sldId id="346" r:id="rId8"/>
    <p:sldId id="368" r:id="rId9"/>
    <p:sldId id="347" r:id="rId10"/>
    <p:sldId id="369" r:id="rId11"/>
    <p:sldId id="344" r:id="rId12"/>
    <p:sldId id="345" r:id="rId13"/>
    <p:sldId id="334" r:id="rId14"/>
    <p:sldId id="336" r:id="rId15"/>
    <p:sldId id="337" r:id="rId16"/>
    <p:sldId id="338" r:id="rId17"/>
    <p:sldId id="339" r:id="rId18"/>
    <p:sldId id="340" r:id="rId19"/>
    <p:sldId id="367" r:id="rId20"/>
    <p:sldId id="370" r:id="rId21"/>
    <p:sldId id="371" r:id="rId22"/>
    <p:sldId id="377" r:id="rId23"/>
    <p:sldId id="372" r:id="rId24"/>
    <p:sldId id="375" r:id="rId25"/>
    <p:sldId id="373" r:id="rId26"/>
    <p:sldId id="374" r:id="rId27"/>
    <p:sldId id="348" r:id="rId28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000000"/>
    <a:srgbClr val="0CE9B9"/>
    <a:srgbClr val="0DE9B9"/>
    <a:srgbClr val="0AC69E"/>
    <a:srgbClr val="07E9B7"/>
    <a:srgbClr val="010101"/>
    <a:srgbClr val="020818"/>
    <a:srgbClr val="070E2A"/>
    <a:srgbClr val="040D2A"/>
    <a:srgbClr val="052D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tags" Target="tags/tag64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7.xml"/><Relationship Id="rId7" Type="http://schemas.openxmlformats.org/officeDocument/2006/relationships/image" Target="../media/image11.png"/><Relationship Id="rId6" Type="http://schemas.openxmlformats.org/officeDocument/2006/relationships/image" Target="../media/image3.png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image" Target="../media/image10.png"/><Relationship Id="rId2" Type="http://schemas.openxmlformats.org/officeDocument/2006/relationships/image" Target="../media/image33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0.xml"/><Relationship Id="rId7" Type="http://schemas.openxmlformats.org/officeDocument/2006/relationships/image" Target="../media/image11.png"/><Relationship Id="rId6" Type="http://schemas.openxmlformats.org/officeDocument/2006/relationships/image" Target="../media/image3.pn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10.png"/><Relationship Id="rId2" Type="http://schemas.openxmlformats.org/officeDocument/2006/relationships/image" Target="../media/image34.pn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3.xml"/><Relationship Id="rId7" Type="http://schemas.openxmlformats.org/officeDocument/2006/relationships/image" Target="../media/image11.png"/><Relationship Id="rId6" Type="http://schemas.openxmlformats.org/officeDocument/2006/relationships/image" Target="../media/image3.pn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10.png"/><Relationship Id="rId2" Type="http://schemas.openxmlformats.org/officeDocument/2006/relationships/image" Target="../media/image35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6.xml"/><Relationship Id="rId7" Type="http://schemas.openxmlformats.org/officeDocument/2006/relationships/image" Target="../media/image11.png"/><Relationship Id="rId6" Type="http://schemas.openxmlformats.org/officeDocument/2006/relationships/image" Target="../media/image3.png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0.png"/><Relationship Id="rId2" Type="http://schemas.openxmlformats.org/officeDocument/2006/relationships/image" Target="../media/image36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.xml"/><Relationship Id="rId7" Type="http://schemas.openxmlformats.org/officeDocument/2006/relationships/image" Target="../media/image11.png"/><Relationship Id="rId6" Type="http://schemas.openxmlformats.org/officeDocument/2006/relationships/image" Target="../media/image3.png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image" Target="../media/image10.png"/><Relationship Id="rId2" Type="http://schemas.openxmlformats.org/officeDocument/2006/relationships/image" Target="../media/image37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2.xml"/><Relationship Id="rId7" Type="http://schemas.openxmlformats.org/officeDocument/2006/relationships/image" Target="../media/image11.png"/><Relationship Id="rId6" Type="http://schemas.openxmlformats.org/officeDocument/2006/relationships/image" Target="../media/image3.png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image" Target="../media/image10.png"/><Relationship Id="rId2" Type="http://schemas.openxmlformats.org/officeDocument/2006/relationships/image" Target="../media/image38.png"/><Relationship Id="rId10" Type="http://schemas.openxmlformats.org/officeDocument/2006/relationships/notesSlide" Target="../notesSlides/notesSlide16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3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7.png"/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svg"/><Relationship Id="rId7" Type="http://schemas.openxmlformats.org/officeDocument/2006/relationships/image" Target="../media/image41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3" Type="http://schemas.openxmlformats.org/officeDocument/2006/relationships/notesSlide" Target="../notesSlides/notesSlide1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4.xml"/><Relationship Id="rId10" Type="http://schemas.openxmlformats.org/officeDocument/2006/relationships/image" Target="../media/image44.svg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9.png"/><Relationship Id="rId8" Type="http://schemas.openxmlformats.org/officeDocument/2006/relationships/image" Target="../media/image48.png"/><Relationship Id="rId7" Type="http://schemas.openxmlformats.org/officeDocument/2006/relationships/image" Target="../media/image47.png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6" Type="http://schemas.openxmlformats.org/officeDocument/2006/relationships/notesSlide" Target="../notesSlides/notesSlide19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36.xml"/><Relationship Id="rId23" Type="http://schemas.openxmlformats.org/officeDocument/2006/relationships/image" Target="../media/image40.svg"/><Relationship Id="rId22" Type="http://schemas.openxmlformats.org/officeDocument/2006/relationships/image" Target="../media/image39.png"/><Relationship Id="rId21" Type="http://schemas.openxmlformats.org/officeDocument/2006/relationships/tags" Target="../tags/tag35.xml"/><Relationship Id="rId20" Type="http://schemas.openxmlformats.org/officeDocument/2006/relationships/image" Target="../media/image60.svg"/><Relationship Id="rId2" Type="http://schemas.openxmlformats.org/officeDocument/2006/relationships/image" Target="../media/image10.png"/><Relationship Id="rId19" Type="http://schemas.openxmlformats.org/officeDocument/2006/relationships/image" Target="../media/image59.png"/><Relationship Id="rId18" Type="http://schemas.openxmlformats.org/officeDocument/2006/relationships/image" Target="../media/image58.svg"/><Relationship Id="rId17" Type="http://schemas.openxmlformats.org/officeDocument/2006/relationships/image" Target="../media/image57.png"/><Relationship Id="rId16" Type="http://schemas.openxmlformats.org/officeDocument/2006/relationships/image" Target="../media/image56.svg"/><Relationship Id="rId15" Type="http://schemas.openxmlformats.org/officeDocument/2006/relationships/image" Target="../media/image55.png"/><Relationship Id="rId14" Type="http://schemas.openxmlformats.org/officeDocument/2006/relationships/image" Target="../media/image54.svg"/><Relationship Id="rId13" Type="http://schemas.openxmlformats.org/officeDocument/2006/relationships/image" Target="../media/image53.png"/><Relationship Id="rId12" Type="http://schemas.openxmlformats.org/officeDocument/2006/relationships/image" Target="../media/image52.svg"/><Relationship Id="rId11" Type="http://schemas.openxmlformats.org/officeDocument/2006/relationships/image" Target="../media/image51.png"/><Relationship Id="rId10" Type="http://schemas.openxmlformats.org/officeDocument/2006/relationships/image" Target="../media/image50.svg"/><Relationship Id="rId1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8.xml"/><Relationship Id="rId8" Type="http://schemas.openxmlformats.org/officeDocument/2006/relationships/image" Target="../media/image42.svg"/><Relationship Id="rId7" Type="http://schemas.openxmlformats.org/officeDocument/2006/relationships/image" Target="../media/image41.png"/><Relationship Id="rId6" Type="http://schemas.openxmlformats.org/officeDocument/2006/relationships/tags" Target="../tags/tag37.xml"/><Relationship Id="rId5" Type="http://schemas.openxmlformats.org/officeDocument/2006/relationships/image" Target="../media/image61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1" Type="http://schemas.openxmlformats.org/officeDocument/2006/relationships/notesSlide" Target="../notesSlides/notesSlide20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image" Target="../media/image64.png"/><Relationship Id="rId7" Type="http://schemas.openxmlformats.org/officeDocument/2006/relationships/image" Target="../media/image63.png"/><Relationship Id="rId6" Type="http://schemas.openxmlformats.org/officeDocument/2006/relationships/image" Target="../media/image62.png"/><Relationship Id="rId5" Type="http://schemas.openxmlformats.org/officeDocument/2006/relationships/tags" Target="../tags/tag39.xml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5" Type="http://schemas.openxmlformats.org/officeDocument/2006/relationships/notesSlide" Target="../notesSlides/notesSlide2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41.xml"/><Relationship Id="rId12" Type="http://schemas.openxmlformats.org/officeDocument/2006/relationships/image" Target="../media/image44.svg"/><Relationship Id="rId11" Type="http://schemas.openxmlformats.org/officeDocument/2006/relationships/image" Target="../media/image43.png"/><Relationship Id="rId10" Type="http://schemas.openxmlformats.org/officeDocument/2006/relationships/tags" Target="../tags/tag40.xml"/><Relationship Id="rId1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image" Target="../media/image66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6" Type="http://schemas.openxmlformats.org/officeDocument/2006/relationships/notesSlide" Target="../notesSlides/notesSlide23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image" Target="../media/image67.png"/><Relationship Id="rId10" Type="http://schemas.openxmlformats.org/officeDocument/2006/relationships/tags" Target="../tags/tag48.xml"/><Relationship Id="rId1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56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7" Type="http://schemas.openxmlformats.org/officeDocument/2006/relationships/notesSlide" Target="../notesSlides/notesSlide24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62.xml"/><Relationship Id="rId14" Type="http://schemas.openxmlformats.org/officeDocument/2006/relationships/tags" Target="../tags/tag61.xml"/><Relationship Id="rId13" Type="http://schemas.openxmlformats.org/officeDocument/2006/relationships/tags" Target="../tags/tag60.xml"/><Relationship Id="rId12" Type="http://schemas.openxmlformats.org/officeDocument/2006/relationships/tags" Target="../tags/tag59.xml"/><Relationship Id="rId11" Type="http://schemas.openxmlformats.org/officeDocument/2006/relationships/tags" Target="../tags/tag58.xml"/><Relationship Id="rId10" Type="http://schemas.openxmlformats.org/officeDocument/2006/relationships/tags" Target="../tags/tag57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3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10.png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5.xml"/><Relationship Id="rId17" Type="http://schemas.openxmlformats.org/officeDocument/2006/relationships/image" Target="../media/image24.png"/><Relationship Id="rId16" Type="http://schemas.openxmlformats.org/officeDocument/2006/relationships/image" Target="../media/image23.png"/><Relationship Id="rId15" Type="http://schemas.openxmlformats.org/officeDocument/2006/relationships/image" Target="../media/image22.png"/><Relationship Id="rId14" Type="http://schemas.openxmlformats.org/officeDocument/2006/relationships/image" Target="../media/image21.png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7.png"/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1.xml"/><Relationship Id="rId4" Type="http://schemas.openxmlformats.org/officeDocument/2006/relationships/image" Target="../media/image11.png"/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2.xml"/><Relationship Id="rId5" Type="http://schemas.openxmlformats.org/officeDocument/2006/relationships/image" Target="../media/image11.png"/><Relationship Id="rId4" Type="http://schemas.openxmlformats.org/officeDocument/2006/relationships/image" Target="../media/image3.png"/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9.xml"/><Relationship Id="rId8" Type="http://schemas.openxmlformats.org/officeDocument/2006/relationships/slideLayout" Target="../slideLayouts/slideLayout1.xml"/><Relationship Id="rId7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27.png"/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/Users/sulinqi/Downloads/bg.pngb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285240" y="2290445"/>
            <a:ext cx="6527165" cy="1322070"/>
          </a:xfrm>
        </p:spPr>
        <p:txBody>
          <a:bodyPr wrap="square">
            <a:spAutoFit/>
          </a:bodyPr>
          <a:p>
            <a:pPr algn="l">
              <a:lnSpc>
                <a:spcPct val="100000"/>
              </a:lnSpc>
            </a:pPr>
            <a:r>
              <a:rPr lang="zh-CN" altLang="zh-CN" sz="8000" b="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造字工房力黑（非商用）" charset="-122"/>
                <a:sym typeface="+mn-ea"/>
              </a:rPr>
              <a:t>开放许可链</a:t>
            </a:r>
            <a:endParaRPr lang="zh-CN" altLang="en-US" sz="3110" b="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  <a:cs typeface="造字工房力黑（非商用）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48671" y="5766272"/>
            <a:ext cx="2494280" cy="53403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p>
            <a:pPr marL="0" indent="0" algn="l">
              <a:lnSpc>
                <a:spcPct val="120000"/>
              </a:lnSpc>
              <a:buNone/>
            </a:pPr>
            <a:r>
              <a:rPr lang="zh-CN" altLang="en-US" sz="2400" spc="200">
                <a:solidFill>
                  <a:schemeClr val="bg1">
                    <a:lumMod val="75000"/>
                  </a:schemeClr>
                </a:solidFill>
                <a:uFillTx/>
                <a:latin typeface="汉仪雅酷黑W" panose="00020600040101010101" charset="-122"/>
                <a:ea typeface="汉仪雅酷黑W" panose="00020600040101010101" charset="-122"/>
                <a:cs typeface="微软雅黑" panose="020B0503020204020204" charset="-122"/>
                <a:sym typeface="+mn-ea"/>
              </a:rPr>
              <a:t>海峡链</a:t>
            </a:r>
            <a:r>
              <a:rPr lang="zh-CN" sz="2400" spc="200">
                <a:solidFill>
                  <a:schemeClr val="bg1">
                    <a:lumMod val="75000"/>
                  </a:schemeClr>
                </a:solidFill>
                <a:uFillTx/>
                <a:latin typeface="汉仪雅酷黑W" panose="00020600040101010101" charset="-122"/>
                <a:ea typeface="汉仪雅酷黑W" panose="00020600040101010101" charset="-122"/>
                <a:cs typeface="微软雅黑" panose="020B0503020204020204" charset="-122"/>
                <a:sym typeface="+mn-ea"/>
              </a:rPr>
              <a:t>：王超博</a:t>
            </a:r>
            <a:endParaRPr lang="zh-CN" sz="2400" spc="200">
              <a:solidFill>
                <a:schemeClr val="bg1">
                  <a:lumMod val="75000"/>
                </a:schemeClr>
              </a:solidFill>
              <a:uFillTx/>
              <a:latin typeface="汉仪雅酷黑W" panose="00020600040101010101" charset="-122"/>
              <a:ea typeface="汉仪雅酷黑W" panose="00020600040101010101" charset="-122"/>
              <a:cs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94690" y="3988435"/>
            <a:ext cx="260350" cy="2131060"/>
            <a:chOff x="856" y="4601"/>
            <a:chExt cx="410" cy="3356"/>
          </a:xfrm>
        </p:grpSpPr>
        <p:sp>
          <p:nvSpPr>
            <p:cNvPr id="11" name="任意多边形: 形状 224"/>
            <p:cNvSpPr/>
            <p:nvPr/>
          </p:nvSpPr>
          <p:spPr>
            <a:xfrm rot="16200000">
              <a:off x="151" y="5306"/>
              <a:ext cx="1820" cy="410"/>
            </a:xfrm>
            <a:custGeom>
              <a:avLst/>
              <a:gdLst>
                <a:gd name="connsiteX0" fmla="*/ 0 w 1554480"/>
                <a:gd name="connsiteY0" fmla="*/ 350520 h 350520"/>
                <a:gd name="connsiteX1" fmla="*/ 289560 w 1554480"/>
                <a:gd name="connsiteY1" fmla="*/ 60960 h 350520"/>
                <a:gd name="connsiteX2" fmla="*/ 1021080 w 1554480"/>
                <a:gd name="connsiteY2" fmla="*/ 60960 h 350520"/>
                <a:gd name="connsiteX3" fmla="*/ 1082040 w 1554480"/>
                <a:gd name="connsiteY3" fmla="*/ 0 h 350520"/>
                <a:gd name="connsiteX4" fmla="*/ 1554480 w 1554480"/>
                <a:gd name="connsiteY4" fmla="*/ 0 h 35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350520">
                  <a:moveTo>
                    <a:pt x="0" y="350520"/>
                  </a:moveTo>
                  <a:lnTo>
                    <a:pt x="289560" y="60960"/>
                  </a:lnTo>
                  <a:lnTo>
                    <a:pt x="1021080" y="60960"/>
                  </a:lnTo>
                  <a:lnTo>
                    <a:pt x="1082040" y="0"/>
                  </a:lnTo>
                  <a:lnTo>
                    <a:pt x="1554480" y="0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rgbClr val="2B46C2"/>
                  </a:gs>
                  <a:gs pos="100000">
                    <a:srgbClr val="0DE9B9">
                      <a:alpha val="0"/>
                    </a:srgbClr>
                  </a:gs>
                </a:gsLst>
                <a:lin ang="10800000" scaled="1"/>
                <a:tileRect/>
              </a:gradFill>
              <a:tailEnd type="diamond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942" y="6357"/>
              <a:ext cx="0" cy="16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 flipV="1">
              <a:off x="1266" y="5804"/>
              <a:ext cx="0" cy="120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162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 flipH="1">
            <a:off x="11593195" y="1690370"/>
            <a:ext cx="260350" cy="2131060"/>
            <a:chOff x="856" y="4601"/>
            <a:chExt cx="410" cy="3356"/>
          </a:xfrm>
        </p:grpSpPr>
        <p:sp>
          <p:nvSpPr>
            <p:cNvPr id="74" name="任意多边形: 形状 224"/>
            <p:cNvSpPr/>
            <p:nvPr/>
          </p:nvSpPr>
          <p:spPr>
            <a:xfrm rot="16200000">
              <a:off x="151" y="5306"/>
              <a:ext cx="1820" cy="410"/>
            </a:xfrm>
            <a:custGeom>
              <a:avLst/>
              <a:gdLst>
                <a:gd name="connsiteX0" fmla="*/ 0 w 1554480"/>
                <a:gd name="connsiteY0" fmla="*/ 350520 h 350520"/>
                <a:gd name="connsiteX1" fmla="*/ 289560 w 1554480"/>
                <a:gd name="connsiteY1" fmla="*/ 60960 h 350520"/>
                <a:gd name="connsiteX2" fmla="*/ 1021080 w 1554480"/>
                <a:gd name="connsiteY2" fmla="*/ 60960 h 350520"/>
                <a:gd name="connsiteX3" fmla="*/ 1082040 w 1554480"/>
                <a:gd name="connsiteY3" fmla="*/ 0 h 350520"/>
                <a:gd name="connsiteX4" fmla="*/ 1554480 w 1554480"/>
                <a:gd name="connsiteY4" fmla="*/ 0 h 35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350520">
                  <a:moveTo>
                    <a:pt x="0" y="350520"/>
                  </a:moveTo>
                  <a:lnTo>
                    <a:pt x="289560" y="60960"/>
                  </a:lnTo>
                  <a:lnTo>
                    <a:pt x="1021080" y="60960"/>
                  </a:lnTo>
                  <a:lnTo>
                    <a:pt x="1082040" y="0"/>
                  </a:lnTo>
                  <a:lnTo>
                    <a:pt x="1554480" y="0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rgbClr val="2B46C2"/>
                  </a:gs>
                  <a:gs pos="100000">
                    <a:srgbClr val="0DE9B9">
                      <a:alpha val="0"/>
                    </a:srgbClr>
                  </a:gs>
                </a:gsLst>
                <a:lin ang="10800000" scaled="1"/>
                <a:tileRect/>
              </a:gradFill>
              <a:tailEnd type="diamond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cxnSp>
          <p:nvCxnSpPr>
            <p:cNvPr id="75" name="直接连接符 74"/>
            <p:cNvCxnSpPr/>
            <p:nvPr/>
          </p:nvCxnSpPr>
          <p:spPr>
            <a:xfrm flipV="1">
              <a:off x="942" y="6357"/>
              <a:ext cx="0" cy="16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1266" y="5804"/>
              <a:ext cx="0" cy="120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162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 descr="Fram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" y="340360"/>
            <a:ext cx="1938020" cy="466090"/>
          </a:xfrm>
          <a:prstGeom prst="rect">
            <a:avLst/>
          </a:prstGeom>
        </p:spPr>
      </p:pic>
      <p:pic>
        <p:nvPicPr>
          <p:cNvPr id="9" name="图片 8" descr="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75" y="340360"/>
            <a:ext cx="1735455" cy="466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762500" y="3612515"/>
            <a:ext cx="535813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6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——</a:t>
            </a:r>
            <a:r>
              <a:rPr lang="en-US" altLang="zh-CN" sz="36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 </a:t>
            </a:r>
            <a:r>
              <a:rPr lang="zh-CN" altLang="en-US" sz="36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新一代可信创新基石</a:t>
            </a:r>
            <a:endParaRPr lang="zh-CN" altLang="en-US" sz="360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开放许可链的架构与特点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sp>
        <p:nvSpPr>
          <p:cNvPr id="898" name="椭圆 897"/>
          <p:cNvSpPr/>
          <p:nvPr/>
        </p:nvSpPr>
        <p:spPr>
          <a:xfrm>
            <a:off x="4258310" y="1663700"/>
            <a:ext cx="3684905" cy="3684905"/>
          </a:xfrm>
          <a:prstGeom prst="ellipse">
            <a:avLst/>
          </a:prstGeom>
          <a:solidFill>
            <a:srgbClr val="5369FE">
              <a:alpha val="16000"/>
            </a:srgbClr>
          </a:solidFill>
          <a:ln>
            <a:solidFill>
              <a:srgbClr val="546AF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897" name="椭圆 896"/>
          <p:cNvSpPr/>
          <p:nvPr/>
        </p:nvSpPr>
        <p:spPr>
          <a:xfrm>
            <a:off x="4872355" y="2277110"/>
            <a:ext cx="2458720" cy="2458720"/>
          </a:xfrm>
          <a:prstGeom prst="ellipse">
            <a:avLst/>
          </a:prstGeom>
          <a:solidFill>
            <a:srgbClr val="5369FE">
              <a:alpha val="16000"/>
            </a:srgbClr>
          </a:solidFill>
          <a:ln>
            <a:solidFill>
              <a:srgbClr val="546A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896" name="椭圆 895"/>
          <p:cNvSpPr/>
          <p:nvPr/>
        </p:nvSpPr>
        <p:spPr>
          <a:xfrm>
            <a:off x="5290820" y="2700655"/>
            <a:ext cx="1610360" cy="1610360"/>
          </a:xfrm>
          <a:prstGeom prst="ellipse">
            <a:avLst/>
          </a:prstGeom>
          <a:gradFill>
            <a:gsLst>
              <a:gs pos="100000">
                <a:srgbClr val="58C9FE"/>
              </a:gs>
              <a:gs pos="40000">
                <a:srgbClr val="5469F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901" name="椭圆 900"/>
          <p:cNvSpPr/>
          <p:nvPr/>
        </p:nvSpPr>
        <p:spPr>
          <a:xfrm>
            <a:off x="7136130" y="1729105"/>
            <a:ext cx="971550" cy="971550"/>
          </a:xfrm>
          <a:prstGeom prst="ellipse">
            <a:avLst/>
          </a:prstGeom>
          <a:gradFill flip="none" rotWithShape="1">
            <a:gsLst>
              <a:gs pos="35000">
                <a:srgbClr val="5469FE"/>
              </a:gs>
              <a:gs pos="100000">
                <a:srgbClr val="57AAFE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903" name="椭圆 902"/>
          <p:cNvSpPr/>
          <p:nvPr/>
        </p:nvSpPr>
        <p:spPr>
          <a:xfrm>
            <a:off x="7002145" y="4429760"/>
            <a:ext cx="682625" cy="682625"/>
          </a:xfrm>
          <a:prstGeom prst="ellipse">
            <a:avLst/>
          </a:prstGeom>
          <a:gradFill>
            <a:gsLst>
              <a:gs pos="100000">
                <a:srgbClr val="57AAFE"/>
              </a:gs>
              <a:gs pos="30000">
                <a:srgbClr val="5469FE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904" name="椭圆 903"/>
          <p:cNvSpPr/>
          <p:nvPr/>
        </p:nvSpPr>
        <p:spPr>
          <a:xfrm>
            <a:off x="3972560" y="3209925"/>
            <a:ext cx="682625" cy="682625"/>
          </a:xfrm>
          <a:prstGeom prst="ellipse">
            <a:avLst/>
          </a:prstGeom>
          <a:gradFill>
            <a:gsLst>
              <a:gs pos="100000">
                <a:srgbClr val="57ABFE"/>
              </a:gs>
              <a:gs pos="35000">
                <a:srgbClr val="5469FE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93360" y="3656330"/>
            <a:ext cx="160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00000"/>
              </a:lnSpc>
            </a:pPr>
            <a:r>
              <a:rPr lang="zh-CN" altLang="en-US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</a:rPr>
              <a:t>开放许可链</a:t>
            </a:r>
            <a:endParaRPr lang="en-US" altLang="zh-CN">
              <a:solidFill>
                <a:schemeClr val="bg1"/>
              </a:solidFill>
              <a:latin typeface="汉仪雅酷黑 85W" panose="020B0904020202020204" charset="-122"/>
              <a:ea typeface="汉仪雅酷黑 85W" panose="020B0904020202020204" charset="-122"/>
              <a:sym typeface="+mn-ea"/>
            </a:endParaRPr>
          </a:p>
        </p:txBody>
      </p:sp>
      <p:pic>
        <p:nvPicPr>
          <p:cNvPr id="17" name="图片 16" descr="tool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9720" y="3340735"/>
            <a:ext cx="407670" cy="405130"/>
          </a:xfrm>
          <a:prstGeom prst="rect">
            <a:avLst/>
          </a:prstGeom>
        </p:spPr>
      </p:pic>
      <p:pic>
        <p:nvPicPr>
          <p:cNvPr id="30" name="图片 29" descr="C:\Users\77444\Desktop\connect.pngconnect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781675" y="2936875"/>
            <a:ext cx="649605" cy="655320"/>
          </a:xfrm>
          <a:prstGeom prst="rect">
            <a:avLst/>
          </a:prstGeom>
        </p:spPr>
      </p:pic>
      <p:pic>
        <p:nvPicPr>
          <p:cNvPr id="31" name="图片 30" descr="电脑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5370" y="1998345"/>
            <a:ext cx="433070" cy="433070"/>
          </a:xfrm>
          <a:prstGeom prst="rect">
            <a:avLst/>
          </a:prstGeom>
        </p:spPr>
      </p:pic>
      <p:pic>
        <p:nvPicPr>
          <p:cNvPr id="32" name="图片 31" descr="运营中心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955" y="4560570"/>
            <a:ext cx="420370" cy="42037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117600" y="3035300"/>
            <a:ext cx="2761615" cy="1610360"/>
            <a:chOff x="1275" y="4780"/>
            <a:chExt cx="4349" cy="2536"/>
          </a:xfrm>
        </p:grpSpPr>
        <p:sp>
          <p:nvSpPr>
            <p:cNvPr id="3" name="矩形: 剪去左右顶角 10"/>
            <p:cNvSpPr/>
            <p:nvPr/>
          </p:nvSpPr>
          <p:spPr>
            <a:xfrm>
              <a:off x="1351" y="4780"/>
              <a:ext cx="4273" cy="2536"/>
            </a:xfrm>
            <a:prstGeom prst="snip2SameRect">
              <a:avLst>
                <a:gd name="adj1" fmla="val 7454"/>
                <a:gd name="adj2" fmla="val 0"/>
              </a:avLst>
            </a:prstGeom>
            <a:solidFill>
              <a:srgbClr val="2B46C2">
                <a:alpha val="33000"/>
              </a:srgbClr>
            </a:solidFill>
            <a:ln w="12700">
              <a:solidFill>
                <a:srgbClr val="2B46C2"/>
              </a:solidFill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rgbClr val="F2F7FC"/>
                </a:solidFill>
                <a:latin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275" y="5899"/>
              <a:ext cx="4115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indent="0" algn="r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sym typeface="+mn-ea"/>
                </a:rPr>
                <a:t>对比公链和联盟链</a:t>
              </a:r>
              <a:r>
                <a:rPr lang="zh-CN" sz="1400">
                  <a:solidFill>
                    <a:schemeClr val="bg1"/>
                  </a:solidFill>
                  <a:sym typeface="+mn-ea"/>
                </a:rPr>
                <a:t>，</a:t>
              </a:r>
              <a:endParaRPr lang="zh-CN" sz="1400">
                <a:solidFill>
                  <a:schemeClr val="bg1"/>
                </a:solidFill>
                <a:sym typeface="+mn-ea"/>
              </a:endParaRPr>
            </a:p>
            <a:p>
              <a:pPr lvl="0" indent="0" algn="r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1400">
                  <a:solidFill>
                    <a:schemeClr val="bg1"/>
                  </a:solidFill>
                  <a:sym typeface="+mn-ea"/>
                </a:rPr>
                <a:t>开放许可链的技术要求。</a:t>
              </a:r>
              <a:endParaRPr lang="zh-CN" altLang="en-US" sz="14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913" name="文本框 912"/>
            <p:cNvSpPr txBox="1"/>
            <p:nvPr/>
          </p:nvSpPr>
          <p:spPr>
            <a:xfrm>
              <a:off x="2610" y="4931"/>
              <a:ext cx="2780" cy="7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solidFill>
                    <a:srgbClr val="47393A"/>
                  </a:solidFill>
                  <a:effectLst/>
                  <a:uLnTx/>
                  <a:uFillTx/>
                  <a:latin typeface="Roboto" panose="02000000000000000000"/>
                  <a:ea typeface="思源黑体 CN Regular" panose="020B0500000000000000" charset="-122"/>
                </a:defRPr>
              </a:lvl1pPr>
            </a:lstStyle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技术要求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63" name="组合 162"/>
            <p:cNvGrpSpPr/>
            <p:nvPr/>
          </p:nvGrpSpPr>
          <p:grpSpPr>
            <a:xfrm rot="10800000">
              <a:off x="3081" y="5788"/>
              <a:ext cx="2108" cy="40"/>
              <a:chOff x="2224" y="4283"/>
              <a:chExt cx="2108" cy="40"/>
            </a:xfrm>
          </p:grpSpPr>
          <p:sp>
            <p:nvSpPr>
              <p:cNvPr id="101" name="椭圆 100"/>
              <p:cNvSpPr/>
              <p:nvPr/>
            </p:nvSpPr>
            <p:spPr>
              <a:xfrm>
                <a:off x="2224" y="4283"/>
                <a:ext cx="40" cy="40"/>
              </a:xfrm>
              <a:prstGeom prst="ellipse">
                <a:avLst/>
              </a:prstGeom>
              <a:solidFill>
                <a:srgbClr val="295C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+mn-ea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2354" y="4283"/>
                <a:ext cx="40" cy="40"/>
              </a:xfrm>
              <a:prstGeom prst="ellipse">
                <a:avLst/>
              </a:prstGeom>
              <a:solidFill>
                <a:srgbClr val="2A5DE0">
                  <a:alpha val="93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2483" y="4283"/>
                <a:ext cx="40" cy="40"/>
              </a:xfrm>
              <a:prstGeom prst="ellipse">
                <a:avLst/>
              </a:prstGeom>
              <a:solidFill>
                <a:srgbClr val="2C5EDE">
                  <a:alpha val="87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4" name="椭圆 103"/>
              <p:cNvSpPr/>
              <p:nvPr/>
            </p:nvSpPr>
            <p:spPr>
              <a:xfrm>
                <a:off x="2612" y="4283"/>
                <a:ext cx="40" cy="40"/>
              </a:xfrm>
              <a:prstGeom prst="ellipse">
                <a:avLst/>
              </a:prstGeom>
              <a:solidFill>
                <a:srgbClr val="2E60DC">
                  <a:alpha val="81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6" name="椭圆 105"/>
              <p:cNvSpPr/>
              <p:nvPr/>
            </p:nvSpPr>
            <p:spPr>
              <a:xfrm>
                <a:off x="2741" y="4283"/>
                <a:ext cx="40" cy="40"/>
              </a:xfrm>
              <a:prstGeom prst="ellipse">
                <a:avLst/>
              </a:prstGeom>
              <a:solidFill>
                <a:srgbClr val="2F61DA">
                  <a:alpha val="75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2871" y="4283"/>
                <a:ext cx="40" cy="40"/>
              </a:xfrm>
              <a:prstGeom prst="ellipse">
                <a:avLst/>
              </a:prstGeom>
              <a:solidFill>
                <a:srgbClr val="3162D8">
                  <a:alpha val="68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3000" y="4283"/>
                <a:ext cx="40" cy="40"/>
              </a:xfrm>
              <a:prstGeom prst="ellipse">
                <a:avLst/>
              </a:prstGeom>
              <a:solidFill>
                <a:srgbClr val="3364D6">
                  <a:alpha val="62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3129" y="4283"/>
                <a:ext cx="40" cy="40"/>
              </a:xfrm>
              <a:prstGeom prst="ellipse">
                <a:avLst/>
              </a:prstGeom>
              <a:solidFill>
                <a:srgbClr val="3465D4">
                  <a:alpha val="56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3258" y="4283"/>
                <a:ext cx="40" cy="40"/>
              </a:xfrm>
              <a:prstGeom prst="ellipse">
                <a:avLst/>
              </a:prstGeom>
              <a:solidFill>
                <a:srgbClr val="3667D3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3388" y="4283"/>
                <a:ext cx="40" cy="40"/>
              </a:xfrm>
              <a:prstGeom prst="ellipse">
                <a:avLst/>
              </a:prstGeom>
              <a:solidFill>
                <a:srgbClr val="3868D1">
                  <a:alpha val="43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3517" y="4283"/>
                <a:ext cx="40" cy="40"/>
              </a:xfrm>
              <a:prstGeom prst="ellipse">
                <a:avLst/>
              </a:prstGeom>
              <a:solidFill>
                <a:srgbClr val="3969CF">
                  <a:alpha val="37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646" y="4283"/>
                <a:ext cx="40" cy="40"/>
              </a:xfrm>
              <a:prstGeom prst="ellipse">
                <a:avLst/>
              </a:prstGeom>
              <a:solidFill>
                <a:srgbClr val="3B6BCD">
                  <a:alpha val="31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775" y="4283"/>
                <a:ext cx="40" cy="40"/>
              </a:xfrm>
              <a:prstGeom prst="ellipse">
                <a:avLst/>
              </a:prstGeom>
              <a:solidFill>
                <a:srgbClr val="3D6CCB">
                  <a:alpha val="25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3905" y="4283"/>
                <a:ext cx="40" cy="40"/>
              </a:xfrm>
              <a:prstGeom prst="ellipse">
                <a:avLst/>
              </a:prstGeom>
              <a:solidFill>
                <a:srgbClr val="3E6DC9">
                  <a:alpha val="18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4034" y="4283"/>
                <a:ext cx="40" cy="40"/>
              </a:xfrm>
              <a:prstGeom prst="ellipse">
                <a:avLst/>
              </a:prstGeom>
              <a:solidFill>
                <a:srgbClr val="406FC7">
                  <a:alpha val="12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4163" y="4283"/>
                <a:ext cx="40" cy="40"/>
              </a:xfrm>
              <a:prstGeom prst="ellipse">
                <a:avLst/>
              </a:prstGeom>
              <a:solidFill>
                <a:srgbClr val="4270C5">
                  <a:alpha val="6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292" y="4283"/>
                <a:ext cx="40" cy="40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+mn-ea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8350250" y="1424940"/>
            <a:ext cx="2750820" cy="1610360"/>
            <a:chOff x="13149" y="2220"/>
            <a:chExt cx="4332" cy="2536"/>
          </a:xfrm>
        </p:grpSpPr>
        <p:sp>
          <p:nvSpPr>
            <p:cNvPr id="13" name="矩形: 剪去左右顶角 10"/>
            <p:cNvSpPr/>
            <p:nvPr/>
          </p:nvSpPr>
          <p:spPr>
            <a:xfrm>
              <a:off x="13149" y="2220"/>
              <a:ext cx="4273" cy="2536"/>
            </a:xfrm>
            <a:prstGeom prst="snip2SameRect">
              <a:avLst>
                <a:gd name="adj1" fmla="val 7454"/>
                <a:gd name="adj2" fmla="val 0"/>
              </a:avLst>
            </a:prstGeom>
            <a:solidFill>
              <a:srgbClr val="2B46C2">
                <a:alpha val="33000"/>
              </a:srgbClr>
            </a:solidFill>
            <a:ln w="12700">
              <a:solidFill>
                <a:srgbClr val="2B46C2"/>
              </a:solidFill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rgbClr val="F2F7FC"/>
                </a:solidFill>
                <a:latin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3366" y="3389"/>
              <a:ext cx="4115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indent="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sz="1400">
                  <a:solidFill>
                    <a:schemeClr val="bg1"/>
                  </a:solidFill>
                  <a:sym typeface="+mn-ea"/>
                </a:rPr>
                <a:t>是否合法合规，</a:t>
              </a:r>
              <a:endParaRPr lang="zh-CN" sz="1400">
                <a:solidFill>
                  <a:schemeClr val="bg1"/>
                </a:solidFill>
                <a:sym typeface="+mn-ea"/>
              </a:endParaRPr>
            </a:p>
            <a:p>
              <a:pPr lvl="0" indent="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sz="1400">
                  <a:solidFill>
                    <a:schemeClr val="bg1"/>
                  </a:solidFill>
                  <a:sym typeface="+mn-ea"/>
                </a:rPr>
                <a:t>避免</a:t>
              </a:r>
              <a:r>
                <a:rPr lang="zh-CN" altLang="en-US" sz="1400">
                  <a:solidFill>
                    <a:schemeClr val="bg1"/>
                  </a:solidFill>
                  <a:sym typeface="+mn-ea"/>
                </a:rPr>
                <a:t>合规</a:t>
              </a:r>
              <a:r>
                <a:rPr lang="zh-CN" sz="1400">
                  <a:solidFill>
                    <a:schemeClr val="bg1"/>
                  </a:solidFill>
                  <a:sym typeface="+mn-ea"/>
                </a:rPr>
                <a:t>风险能力。</a:t>
              </a:r>
              <a:endParaRPr lang="zh-CN" sz="14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366" y="2421"/>
              <a:ext cx="2780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solidFill>
                    <a:srgbClr val="47393A"/>
                  </a:solidFill>
                  <a:effectLst/>
                  <a:uLnTx/>
                  <a:uFillTx/>
                  <a:latin typeface="Roboto" panose="02000000000000000000"/>
                  <a:ea typeface="思源黑体 CN Regular" panose="020B0500000000000000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监管要求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 rot="0">
              <a:off x="13456" y="3246"/>
              <a:ext cx="2108" cy="40"/>
              <a:chOff x="2224" y="4283"/>
              <a:chExt cx="2108" cy="40"/>
            </a:xfrm>
          </p:grpSpPr>
          <p:sp>
            <p:nvSpPr>
              <p:cNvPr id="44" name="椭圆 43"/>
              <p:cNvSpPr/>
              <p:nvPr/>
            </p:nvSpPr>
            <p:spPr>
              <a:xfrm>
                <a:off x="2224" y="4283"/>
                <a:ext cx="40" cy="40"/>
              </a:xfrm>
              <a:prstGeom prst="ellipse">
                <a:avLst/>
              </a:prstGeom>
              <a:solidFill>
                <a:srgbClr val="295C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+mn-ea"/>
                </a:endParaRPr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2354" y="4283"/>
                <a:ext cx="40" cy="40"/>
              </a:xfrm>
              <a:prstGeom prst="ellipse">
                <a:avLst/>
              </a:prstGeom>
              <a:solidFill>
                <a:srgbClr val="2A5DE0">
                  <a:alpha val="93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2483" y="4283"/>
                <a:ext cx="40" cy="40"/>
              </a:xfrm>
              <a:prstGeom prst="ellipse">
                <a:avLst/>
              </a:prstGeom>
              <a:solidFill>
                <a:srgbClr val="2C5EDE">
                  <a:alpha val="87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2612" y="4283"/>
                <a:ext cx="40" cy="40"/>
              </a:xfrm>
              <a:prstGeom prst="ellipse">
                <a:avLst/>
              </a:prstGeom>
              <a:solidFill>
                <a:srgbClr val="2E60DC">
                  <a:alpha val="81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2741" y="4283"/>
                <a:ext cx="40" cy="40"/>
              </a:xfrm>
              <a:prstGeom prst="ellipse">
                <a:avLst/>
              </a:prstGeom>
              <a:solidFill>
                <a:srgbClr val="2F61DA">
                  <a:alpha val="75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2871" y="4283"/>
                <a:ext cx="40" cy="40"/>
              </a:xfrm>
              <a:prstGeom prst="ellipse">
                <a:avLst/>
              </a:prstGeom>
              <a:solidFill>
                <a:srgbClr val="3162D8">
                  <a:alpha val="68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3000" y="4283"/>
                <a:ext cx="40" cy="40"/>
              </a:xfrm>
              <a:prstGeom prst="ellipse">
                <a:avLst/>
              </a:prstGeom>
              <a:solidFill>
                <a:srgbClr val="3364D6">
                  <a:alpha val="62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129" y="4283"/>
                <a:ext cx="40" cy="40"/>
              </a:xfrm>
              <a:prstGeom prst="ellipse">
                <a:avLst/>
              </a:prstGeom>
              <a:solidFill>
                <a:srgbClr val="3465D4">
                  <a:alpha val="56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258" y="4283"/>
                <a:ext cx="40" cy="40"/>
              </a:xfrm>
              <a:prstGeom prst="ellipse">
                <a:avLst/>
              </a:prstGeom>
              <a:solidFill>
                <a:srgbClr val="3667D3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3388" y="4283"/>
                <a:ext cx="40" cy="40"/>
              </a:xfrm>
              <a:prstGeom prst="ellipse">
                <a:avLst/>
              </a:prstGeom>
              <a:solidFill>
                <a:srgbClr val="3868D1">
                  <a:alpha val="43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4" name="椭圆 53"/>
              <p:cNvSpPr/>
              <p:nvPr/>
            </p:nvSpPr>
            <p:spPr>
              <a:xfrm>
                <a:off x="3517" y="4283"/>
                <a:ext cx="40" cy="40"/>
              </a:xfrm>
              <a:prstGeom prst="ellipse">
                <a:avLst/>
              </a:prstGeom>
              <a:solidFill>
                <a:srgbClr val="3969CF">
                  <a:alpha val="37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5" name="椭圆 54"/>
              <p:cNvSpPr/>
              <p:nvPr/>
            </p:nvSpPr>
            <p:spPr>
              <a:xfrm>
                <a:off x="3646" y="4283"/>
                <a:ext cx="40" cy="40"/>
              </a:xfrm>
              <a:prstGeom prst="ellipse">
                <a:avLst/>
              </a:prstGeom>
              <a:solidFill>
                <a:srgbClr val="3B6BCD">
                  <a:alpha val="31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775" y="4283"/>
                <a:ext cx="40" cy="40"/>
              </a:xfrm>
              <a:prstGeom prst="ellipse">
                <a:avLst/>
              </a:prstGeom>
              <a:solidFill>
                <a:srgbClr val="3D6CCB">
                  <a:alpha val="25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05" y="4283"/>
                <a:ext cx="40" cy="40"/>
              </a:xfrm>
              <a:prstGeom prst="ellipse">
                <a:avLst/>
              </a:prstGeom>
              <a:solidFill>
                <a:srgbClr val="3E6DC9">
                  <a:alpha val="18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4034" y="4283"/>
                <a:ext cx="40" cy="40"/>
              </a:xfrm>
              <a:prstGeom prst="ellipse">
                <a:avLst/>
              </a:prstGeom>
              <a:solidFill>
                <a:srgbClr val="406FC7">
                  <a:alpha val="12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4163" y="4283"/>
                <a:ext cx="40" cy="40"/>
              </a:xfrm>
              <a:prstGeom prst="ellipse">
                <a:avLst/>
              </a:prstGeom>
              <a:solidFill>
                <a:srgbClr val="4270C5">
                  <a:alpha val="6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0" name="椭圆 59"/>
              <p:cNvSpPr/>
              <p:nvPr/>
            </p:nvSpPr>
            <p:spPr>
              <a:xfrm>
                <a:off x="4292" y="4283"/>
                <a:ext cx="40" cy="40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+mn-ea"/>
                </a:endParaRPr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7939405" y="4483100"/>
            <a:ext cx="2750820" cy="1610360"/>
            <a:chOff x="13149" y="2220"/>
            <a:chExt cx="4332" cy="2536"/>
          </a:xfrm>
        </p:grpSpPr>
        <p:sp>
          <p:nvSpPr>
            <p:cNvPr id="63" name="矩形: 剪去左右顶角 10"/>
            <p:cNvSpPr/>
            <p:nvPr/>
          </p:nvSpPr>
          <p:spPr>
            <a:xfrm>
              <a:off x="13149" y="2220"/>
              <a:ext cx="4273" cy="2536"/>
            </a:xfrm>
            <a:prstGeom prst="snip2SameRect">
              <a:avLst>
                <a:gd name="adj1" fmla="val 7454"/>
                <a:gd name="adj2" fmla="val 0"/>
              </a:avLst>
            </a:prstGeom>
            <a:solidFill>
              <a:srgbClr val="2B46C2">
                <a:alpha val="33000"/>
              </a:srgbClr>
            </a:solidFill>
            <a:ln w="12700">
              <a:solidFill>
                <a:srgbClr val="2B46C2"/>
              </a:solidFill>
            </a:ln>
            <a:effectLst>
              <a:outerShdw blurRad="152400" dist="88900" dir="5400000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015">
                <a:solidFill>
                  <a:srgbClr val="F2F7FC"/>
                </a:solidFill>
                <a:latin typeface="+mn-ea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3366" y="3389"/>
              <a:ext cx="4115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indent="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sz="1400">
                  <a:solidFill>
                    <a:schemeClr val="bg1"/>
                  </a:solidFill>
                  <a:sym typeface="+mn-ea"/>
                </a:rPr>
                <a:t>开放</a:t>
              </a:r>
              <a:r>
                <a:rPr lang="zh-CN" sz="1400">
                  <a:solidFill>
                    <a:schemeClr val="bg1"/>
                  </a:solidFill>
                  <a:sym typeface="+mn-ea"/>
                </a:rPr>
                <a:t>许可链如何商业化，</a:t>
              </a:r>
              <a:endParaRPr lang="zh-CN" sz="1400">
                <a:solidFill>
                  <a:schemeClr val="bg1"/>
                </a:solidFill>
                <a:sym typeface="+mn-ea"/>
              </a:endParaRPr>
            </a:p>
            <a:p>
              <a:pPr lvl="0" indent="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sz="1400">
                  <a:solidFill>
                    <a:schemeClr val="bg1"/>
                  </a:solidFill>
                  <a:sym typeface="+mn-ea"/>
                </a:rPr>
                <a:t>可持续化发展。</a:t>
              </a:r>
              <a:endParaRPr lang="zh-CN" sz="14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3366" y="2421"/>
              <a:ext cx="2780" cy="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b="0" i="0" u="none" strike="noStrike" cap="none" spc="0" normalizeH="0" baseline="0">
                  <a:ln>
                    <a:noFill/>
                  </a:ln>
                  <a:solidFill>
                    <a:srgbClr val="47393A"/>
                  </a:solidFill>
                  <a:effectLst/>
                  <a:uLnTx/>
                  <a:uFillTx/>
                  <a:latin typeface="Roboto" panose="02000000000000000000"/>
                  <a:ea typeface="思源黑体 CN Regular" panose="020B0500000000000000" charset="-122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运营要求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 rot="0">
              <a:off x="13456" y="3246"/>
              <a:ext cx="2108" cy="40"/>
              <a:chOff x="2224" y="4283"/>
              <a:chExt cx="2108" cy="40"/>
            </a:xfrm>
          </p:grpSpPr>
          <p:sp>
            <p:nvSpPr>
              <p:cNvPr id="67" name="椭圆 66"/>
              <p:cNvSpPr/>
              <p:nvPr/>
            </p:nvSpPr>
            <p:spPr>
              <a:xfrm>
                <a:off x="2224" y="4283"/>
                <a:ext cx="40" cy="40"/>
              </a:xfrm>
              <a:prstGeom prst="ellipse">
                <a:avLst/>
              </a:prstGeom>
              <a:solidFill>
                <a:srgbClr val="295CE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+mn-ea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2354" y="4283"/>
                <a:ext cx="40" cy="40"/>
              </a:xfrm>
              <a:prstGeom prst="ellipse">
                <a:avLst/>
              </a:prstGeom>
              <a:solidFill>
                <a:srgbClr val="2A5DE0">
                  <a:alpha val="93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2483" y="4283"/>
                <a:ext cx="40" cy="40"/>
              </a:xfrm>
              <a:prstGeom prst="ellipse">
                <a:avLst/>
              </a:prstGeom>
              <a:solidFill>
                <a:srgbClr val="2C5EDE">
                  <a:alpha val="87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2612" y="4283"/>
                <a:ext cx="40" cy="40"/>
              </a:xfrm>
              <a:prstGeom prst="ellipse">
                <a:avLst/>
              </a:prstGeom>
              <a:solidFill>
                <a:srgbClr val="2E60DC">
                  <a:alpha val="81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2741" y="4283"/>
                <a:ext cx="40" cy="40"/>
              </a:xfrm>
              <a:prstGeom prst="ellipse">
                <a:avLst/>
              </a:prstGeom>
              <a:solidFill>
                <a:srgbClr val="2F61DA">
                  <a:alpha val="75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2871" y="4283"/>
                <a:ext cx="40" cy="40"/>
              </a:xfrm>
              <a:prstGeom prst="ellipse">
                <a:avLst/>
              </a:prstGeom>
              <a:solidFill>
                <a:srgbClr val="3162D8">
                  <a:alpha val="68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3000" y="4283"/>
                <a:ext cx="40" cy="40"/>
              </a:xfrm>
              <a:prstGeom prst="ellipse">
                <a:avLst/>
              </a:prstGeom>
              <a:solidFill>
                <a:srgbClr val="3364D6">
                  <a:alpha val="62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129" y="4283"/>
                <a:ext cx="40" cy="40"/>
              </a:xfrm>
              <a:prstGeom prst="ellipse">
                <a:avLst/>
              </a:prstGeom>
              <a:solidFill>
                <a:srgbClr val="3465D4">
                  <a:alpha val="56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5" name="椭圆 74"/>
              <p:cNvSpPr/>
              <p:nvPr/>
            </p:nvSpPr>
            <p:spPr>
              <a:xfrm>
                <a:off x="3258" y="4283"/>
                <a:ext cx="40" cy="40"/>
              </a:xfrm>
              <a:prstGeom prst="ellipse">
                <a:avLst/>
              </a:prstGeom>
              <a:solidFill>
                <a:srgbClr val="3667D3">
                  <a:alpha val="50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6" name="椭圆 75"/>
              <p:cNvSpPr/>
              <p:nvPr/>
            </p:nvSpPr>
            <p:spPr>
              <a:xfrm>
                <a:off x="3388" y="4283"/>
                <a:ext cx="40" cy="40"/>
              </a:xfrm>
              <a:prstGeom prst="ellipse">
                <a:avLst/>
              </a:prstGeom>
              <a:solidFill>
                <a:srgbClr val="3868D1">
                  <a:alpha val="43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3517" y="4283"/>
                <a:ext cx="40" cy="40"/>
              </a:xfrm>
              <a:prstGeom prst="ellipse">
                <a:avLst/>
              </a:prstGeom>
              <a:solidFill>
                <a:srgbClr val="3969CF">
                  <a:alpha val="37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3646" y="4283"/>
                <a:ext cx="40" cy="40"/>
              </a:xfrm>
              <a:prstGeom prst="ellipse">
                <a:avLst/>
              </a:prstGeom>
              <a:solidFill>
                <a:srgbClr val="3B6BCD">
                  <a:alpha val="31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1" name="椭圆 80"/>
              <p:cNvSpPr/>
              <p:nvPr/>
            </p:nvSpPr>
            <p:spPr>
              <a:xfrm>
                <a:off x="3775" y="4283"/>
                <a:ext cx="40" cy="40"/>
              </a:xfrm>
              <a:prstGeom prst="ellipse">
                <a:avLst/>
              </a:prstGeom>
              <a:solidFill>
                <a:srgbClr val="3D6CCB">
                  <a:alpha val="25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3905" y="4283"/>
                <a:ext cx="40" cy="40"/>
              </a:xfrm>
              <a:prstGeom prst="ellipse">
                <a:avLst/>
              </a:prstGeom>
              <a:solidFill>
                <a:srgbClr val="3E6DC9">
                  <a:alpha val="187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3" name="椭圆 82"/>
              <p:cNvSpPr/>
              <p:nvPr/>
            </p:nvSpPr>
            <p:spPr>
              <a:xfrm>
                <a:off x="4034" y="4283"/>
                <a:ext cx="40" cy="40"/>
              </a:xfrm>
              <a:prstGeom prst="ellipse">
                <a:avLst/>
              </a:prstGeom>
              <a:solidFill>
                <a:srgbClr val="406FC7">
                  <a:alpha val="125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4163" y="4283"/>
                <a:ext cx="40" cy="40"/>
              </a:xfrm>
              <a:prstGeom prst="ellipse">
                <a:avLst/>
              </a:prstGeom>
              <a:solidFill>
                <a:srgbClr val="4270C5">
                  <a:alpha val="625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solidFill>
                    <a:schemeClr val="lt1">
                      <a:lumMod val="10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4292" y="4283"/>
                <a:ext cx="40" cy="40"/>
              </a:xfrm>
              <a:prstGeom prst="ellipse">
                <a:avLst/>
              </a:prstGeom>
              <a:solidFill>
                <a:schemeClr val="accent1">
                  <a:alpha val="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015">
                  <a:latin typeface="+mn-ea"/>
                </a:endParaRPr>
              </a:p>
            </p:txBody>
          </p:sp>
        </p:grpSp>
      </p:grpSp>
    </p:spTree>
    <p:custDataLst>
      <p:tags r:id="rId9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形状 1"/>
          <p:cNvPicPr>
            <a:picLocks noChangeAspect="1"/>
          </p:cNvPicPr>
          <p:nvPr/>
        </p:nvPicPr>
        <p:blipFill>
          <a:blip r:embed="rId2">
            <a:alphaModFix amt="20000"/>
          </a:blip>
          <a:srcRect r="-4986"/>
          <a:stretch>
            <a:fillRect/>
          </a:stretch>
        </p:blipFill>
        <p:spPr>
          <a:xfrm>
            <a:off x="8260080" y="939800"/>
            <a:ext cx="3492500" cy="3697605"/>
          </a:xfrm>
          <a:prstGeom prst="rect">
            <a:avLst/>
          </a:prstGeom>
        </p:spPr>
      </p:pic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W" panose="00020600040101010101" charset="-122"/>
                  <a:sym typeface="+mn-ea"/>
                </a:rPr>
                <a:t>技术要求-区块链基础</a:t>
              </a:r>
              <a:endParaRPr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737235" y="1508760"/>
          <a:ext cx="7790815" cy="382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145"/>
                <a:gridCol w="2218401"/>
                <a:gridCol w="2277349"/>
              </a:tblGrid>
              <a:tr h="467360"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chemeClr val="bg1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公链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chemeClr val="bg1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联盟链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778CE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共识</a:t>
                      </a:r>
                      <a:endParaRPr lang="zh-CN" altLang="en-US" sz="1100" b="1">
                        <a:solidFill>
                          <a:srgbClr val="778CE6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POW,POS,DPOS...</a:t>
                      </a:r>
                      <a:endParaRPr 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共识参与门槛低</a:t>
                      </a:r>
                      <a:endParaRPr 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100">
                          <a:solidFill>
                            <a:schemeClr val="bg1"/>
                          </a:solidFill>
                          <a:sym typeface="+mn-ea"/>
                        </a:rPr>
                        <a:t>RAFT,BFT,HotStuff...</a:t>
                      </a:r>
                      <a:endParaRPr lang="en-US" altLang="zh-CN" sz="110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业务方参与共识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778CE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节点</a:t>
                      </a:r>
                      <a:endParaRPr lang="zh-CN" altLang="en-US" sz="1100" b="1">
                        <a:solidFill>
                          <a:srgbClr val="778CE6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运行节点无参与门槛。</a:t>
                      </a:r>
                      <a:endParaRPr 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共识节点、普通</a:t>
                      </a:r>
                      <a:r>
                        <a:rPr lang="zh-CN" altLang="en-US" sz="11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节</a:t>
                      </a:r>
                      <a:r>
                        <a:rPr lang="en-US" sz="11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点、轻节点等</a:t>
                      </a:r>
                      <a:endParaRPr 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业务参与方各自运行自己节点，并对内提供服务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778CE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网络</a:t>
                      </a:r>
                      <a:endParaRPr lang="zh-CN" altLang="en-US" sz="1100" b="1">
                        <a:solidFill>
                          <a:srgbClr val="778CE6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去中心化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多中心，封闭网络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5"/>
            </p:custDataLst>
          </p:nvPr>
        </p:nvGraphicFramePr>
        <p:xfrm>
          <a:off x="6012180" y="1396365"/>
          <a:ext cx="293751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510"/>
              </a:tblGrid>
              <a:tr h="5854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500" b="0">
                          <a:solidFill>
                            <a:schemeClr val="bg1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开放许可链</a:t>
                      </a:r>
                      <a:endParaRPr lang="en-US" altLang="en-US" sz="15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/>
                    </a:solidFill>
                  </a:tcPr>
                </a:tc>
              </a:tr>
              <a:tr h="1112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300">
                          <a:solidFill>
                            <a:schemeClr val="bg1"/>
                          </a:solidFill>
                          <a:sym typeface="+mn-ea"/>
                        </a:rPr>
                        <a:t>RAFT,BFT,HotStuff...</a:t>
                      </a:r>
                      <a:endParaRPr lang="en-US" altLang="zh-CN" sz="1300">
                        <a:solidFill>
                          <a:schemeClr val="bg1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背书机构参与共识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>
                        <a:alpha val="20000"/>
                      </a:srgbClr>
                    </a:solidFill>
                  </a:tcPr>
                </a:tc>
              </a:tr>
              <a:tr h="112331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主要由背书组织、运营方运行节点</a:t>
                      </a:r>
                      <a:endParaRPr 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可申请后加入</a:t>
                      </a:r>
                      <a:endParaRPr 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>
                        <a:alpha val="20000"/>
                      </a:srgbClr>
                    </a:solidFill>
                  </a:tcPr>
                </a:tc>
              </a:tr>
              <a:tr h="1227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多中心，开放</a:t>
                      </a:r>
                      <a:r>
                        <a:rPr lang="zh-CN" altLang="en-US" sz="13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网络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8951595" y="4874895"/>
            <a:ext cx="470535" cy="0"/>
          </a:xfrm>
          <a:prstGeom prst="line">
            <a:avLst/>
          </a:prstGeom>
          <a:ln>
            <a:solidFill>
              <a:srgbClr val="2944C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9560560" y="2397760"/>
            <a:ext cx="223393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sym typeface="+mn-ea"/>
              </a:rPr>
              <a:t>共识参与方不同，安全性不同</a:t>
            </a:r>
            <a:endParaRPr lang="zh-CN" altLang="en-US" sz="11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8953500" y="3670300"/>
            <a:ext cx="470535" cy="0"/>
          </a:xfrm>
          <a:prstGeom prst="line">
            <a:avLst/>
          </a:prstGeom>
          <a:ln>
            <a:solidFill>
              <a:srgbClr val="2944C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951595" y="2541270"/>
            <a:ext cx="470535" cy="0"/>
          </a:xfrm>
          <a:prstGeom prst="line">
            <a:avLst/>
          </a:prstGeom>
          <a:ln>
            <a:solidFill>
              <a:srgbClr val="2944C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560560" y="3533775"/>
            <a:ext cx="238823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sym typeface="+mn-ea"/>
              </a:rPr>
              <a:t>提供统一的对外服务，整合度更高</a:t>
            </a:r>
            <a:endParaRPr lang="zh-CN" altLang="en-US" sz="11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60560" y="4744720"/>
            <a:ext cx="223393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sym typeface="+mn-ea"/>
              </a:rPr>
              <a:t>网络可以更开放</a:t>
            </a:r>
            <a:endParaRPr lang="zh-CN" altLang="en-US" sz="11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41500" y="5834063"/>
            <a:ext cx="8977313" cy="682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与</a:t>
            </a:r>
            <a:r>
              <a:rPr lang="zh-CN" altLang="en-US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联盟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链相比，开放许可链的</a:t>
            </a:r>
            <a:r>
              <a:rPr lang="zh-CN" altLang="en-US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开放性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更高、</a:t>
            </a:r>
            <a:r>
              <a:rPr lang="zh-CN" altLang="en-US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资源利用更高效，更加接近互联网架构和服务目标</a:t>
            </a:r>
            <a:r>
              <a:rPr lang="zh-CN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。</a:t>
            </a:r>
            <a:endParaRPr lang="zh-CN" sz="1600">
              <a:solidFill>
                <a:schemeClr val="bg1"/>
              </a:solidFill>
              <a:latin typeface="汉仪雅酷黑 85W" panose="020B0904020202020204" charset="-122"/>
              <a:ea typeface="汉仪雅酷黑 85W" panose="020B0904020202020204" charset="-122"/>
              <a:cs typeface="汉仪雅酷黑简" panose="00020600040101010101" charset="-122"/>
            </a:endParaRPr>
          </a:p>
        </p:txBody>
      </p:sp>
      <p:pic>
        <p:nvPicPr>
          <p:cNvPr id="20" name="图片 19" descr="B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形状 6"/>
          <p:cNvPicPr>
            <a:picLocks noChangeAspect="1"/>
          </p:cNvPicPr>
          <p:nvPr/>
        </p:nvPicPr>
        <p:blipFill>
          <a:blip r:embed="rId2">
            <a:alphaModFix amt="15000"/>
          </a:blip>
          <a:srcRect r="-5026"/>
          <a:stretch>
            <a:fillRect/>
          </a:stretch>
        </p:blipFill>
        <p:spPr>
          <a:xfrm>
            <a:off x="7934960" y="888365"/>
            <a:ext cx="3817620" cy="3823970"/>
          </a:xfrm>
          <a:prstGeom prst="rect">
            <a:avLst/>
          </a:prstGeom>
        </p:spPr>
      </p:pic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W" panose="00020600040101010101" charset="-122"/>
                  <a:sym typeface="+mn-ea"/>
                </a:rPr>
                <a:t>技术要求-用户身份、权限、钱包</a:t>
              </a:r>
              <a:endParaRPr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737235" y="1508760"/>
          <a:ext cx="7790815" cy="382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145"/>
                <a:gridCol w="2218401"/>
                <a:gridCol w="2277349"/>
              </a:tblGrid>
              <a:tr h="467360"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rgbClr val="07E9B7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公链</a:t>
                      </a:r>
                      <a:endParaRPr lang="zh-CN" altLang="en-US" sz="1300" b="0">
                        <a:solidFill>
                          <a:srgbClr val="07E9B7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rgbClr val="07E9B7"/>
                          </a:solidFill>
                          <a:latin typeface="汉仪雅酷黑简" charset="0"/>
                          <a:ea typeface="汉仪雅酷黑简" charset="0"/>
                          <a:cs typeface="汉仪雅酷黑简" panose="00020600040101010101" charset="-122"/>
                        </a:rPr>
                        <a:t>联盟</a:t>
                      </a:r>
                      <a:r>
                        <a:rPr lang="zh-CN" altLang="en-US" sz="1300" b="0">
                          <a:solidFill>
                            <a:srgbClr val="07E9B7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链</a:t>
                      </a:r>
                      <a:endParaRPr lang="zh-CN" altLang="en-US" sz="1300" b="0">
                        <a:solidFill>
                          <a:srgbClr val="07E9B7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CBFEF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身份</a:t>
                      </a:r>
                      <a:endParaRPr lang="zh-CN" altLang="en-US" sz="1100" b="1">
                        <a:solidFill>
                          <a:srgbClr val="CBFEF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1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基于非对称加密的公私钥</a:t>
                      </a:r>
                      <a:endParaRPr 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1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基于证书、CA</a:t>
                      </a:r>
                      <a:endParaRPr lang="en-US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CBFEF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权限</a:t>
                      </a:r>
                      <a:endParaRPr lang="zh-CN" altLang="en-US" sz="1100" b="1">
                        <a:solidFill>
                          <a:srgbClr val="CBFEF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去中心化，</a:t>
                      </a:r>
                      <a:endParaRPr lang="zh-CN" altLang="en-US" sz="110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挖矿者竞争出块权限、交易者竞争交易打包进块权限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基于证书身份分配权限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CBFEF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钱包</a:t>
                      </a:r>
                      <a:endParaRPr lang="zh-CN" altLang="en-US" sz="1100" b="1">
                        <a:solidFill>
                          <a:srgbClr val="CBFEF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去中心化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去中心化或集中托管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5"/>
            </p:custDataLst>
          </p:nvPr>
        </p:nvGraphicFramePr>
        <p:xfrm>
          <a:off x="6012180" y="1396365"/>
          <a:ext cx="293751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510"/>
              </a:tblGrid>
              <a:tr h="5854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500" b="0">
                          <a:solidFill>
                            <a:srgbClr val="010005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开放许可链</a:t>
                      </a:r>
                      <a:endParaRPr lang="en-US" altLang="en-US" sz="1500" b="0">
                        <a:solidFill>
                          <a:srgbClr val="010005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/>
                    </a:solidFill>
                  </a:tcPr>
                </a:tc>
              </a:tr>
              <a:tr h="1112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节点身份基于证书</a:t>
                      </a:r>
                      <a:endParaRPr lang="zh-CN" altLang="en-US" sz="1300">
                        <a:solidFill>
                          <a:schemeClr val="bg1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用户身份基于公私钥。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>
                        <a:alpha val="20000"/>
                      </a:srgbClr>
                    </a:solidFill>
                  </a:tcPr>
                </a:tc>
              </a:tr>
              <a:tr h="1123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出块权限集中于参与共识的背书机构。</a:t>
                      </a:r>
                      <a:endParaRPr lang="zh-CN" altLang="en-US" sz="130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交易权限不限制，但要服从监管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>
                        <a:alpha val="20000"/>
                      </a:srgbClr>
                    </a:solidFill>
                  </a:tcPr>
                </a:tc>
              </a:tr>
              <a:tr h="122745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3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去中心化</a:t>
                      </a:r>
                      <a:endParaRPr 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提供服务辅助开发者对终端用户管理</a:t>
                      </a:r>
                      <a:endParaRPr 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11"/>
          <p:cNvCxnSpPr/>
          <p:nvPr/>
        </p:nvCxnSpPr>
        <p:spPr>
          <a:xfrm>
            <a:off x="8953500" y="3671570"/>
            <a:ext cx="470535" cy="0"/>
          </a:xfrm>
          <a:prstGeom prst="line">
            <a:avLst/>
          </a:prstGeom>
          <a:ln>
            <a:solidFill>
              <a:srgbClr val="07E9B7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560560" y="3540125"/>
            <a:ext cx="22339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sym typeface="+mn-ea"/>
              </a:rPr>
              <a:t>开发者需要认证审核</a:t>
            </a:r>
            <a:endParaRPr lang="zh-CN" altLang="en-US" sz="1100">
              <a:solidFill>
                <a:schemeClr val="bg1">
                  <a:lumMod val="75000"/>
                </a:schemeClr>
              </a:solidFill>
              <a:sym typeface="+mn-ea"/>
            </a:endParaRPr>
          </a:p>
          <a:p>
            <a:pPr algn="l">
              <a:buNone/>
            </a:pP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sym typeface="+mn-ea"/>
              </a:rPr>
              <a:t>终端用户权限由开发者管理</a:t>
            </a:r>
            <a:endParaRPr lang="zh-CN" altLang="en-US" sz="11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29285" y="5841365"/>
            <a:ext cx="1093343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开放许可链对身份和权限的管理与</a:t>
            </a:r>
            <a:r>
              <a:rPr lang="zh-CN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联盟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链不同，</a:t>
            </a:r>
            <a:r>
              <a:rPr lang="zh-CN" altLang="en-US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安全和监管要求介于公链和联盟链之间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。</a:t>
            </a:r>
            <a:endParaRPr sz="1600">
              <a:solidFill>
                <a:schemeClr val="bg1"/>
              </a:solidFill>
              <a:latin typeface="汉仪雅酷黑 85W" panose="020B0904020202020204" charset="-122"/>
              <a:ea typeface="汉仪雅酷黑 85W" panose="020B0904020202020204" charset="-122"/>
              <a:cs typeface="汉仪雅酷黑简" panose="00020600040101010101" charset="-122"/>
            </a:endParaRPr>
          </a:p>
        </p:txBody>
      </p:sp>
      <p:pic>
        <p:nvPicPr>
          <p:cNvPr id="20" name="图片 19" descr="B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形状 3"/>
          <p:cNvPicPr>
            <a:picLocks noChangeAspect="1"/>
          </p:cNvPicPr>
          <p:nvPr/>
        </p:nvPicPr>
        <p:blipFill>
          <a:blip r:embed="rId2">
            <a:alphaModFix amt="20000"/>
          </a:blip>
          <a:srcRect r="-13180" b="-553"/>
          <a:stretch>
            <a:fillRect/>
          </a:stretch>
        </p:blipFill>
        <p:spPr>
          <a:xfrm>
            <a:off x="8212455" y="1007745"/>
            <a:ext cx="3695065" cy="3282950"/>
          </a:xfrm>
          <a:prstGeom prst="rect">
            <a:avLst/>
          </a:prstGeom>
        </p:spPr>
      </p:pic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W" panose="00020600040101010101" charset="-122"/>
                  <a:sym typeface="+mn-ea"/>
                </a:rPr>
                <a:t>技术要求-服务、性能、可用性</a:t>
              </a:r>
              <a:endParaRPr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737235" y="1508760"/>
          <a:ext cx="7790815" cy="382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835"/>
                <a:gridCol w="2158711"/>
                <a:gridCol w="2277349"/>
              </a:tblGrid>
              <a:tr h="467360"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chemeClr val="bg1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公链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chemeClr val="bg1"/>
                          </a:solidFill>
                          <a:latin typeface="汉仪雅酷黑简" charset="0"/>
                          <a:ea typeface="汉仪雅酷黑简" charset="0"/>
                          <a:cs typeface="汉仪雅酷黑简" panose="00020600040101010101" charset="-122"/>
                        </a:rPr>
                        <a:t>联盟</a:t>
                      </a:r>
                      <a:r>
                        <a:rPr lang="zh-CN" altLang="en-US" sz="1300" b="0">
                          <a:solidFill>
                            <a:schemeClr val="bg1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链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 b="1">
                          <a:solidFill>
                            <a:srgbClr val="778CE6"/>
                          </a:solidFill>
                          <a:sym typeface="+mn-ea"/>
                        </a:rPr>
                        <a:t>服务提供方</a:t>
                      </a:r>
                      <a:endParaRPr lang="zh-CN" altLang="en-US" sz="1100" b="1">
                        <a:solidFill>
                          <a:srgbClr val="778CE6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只有小部分公共服务节点，大部分遵循去中心化原则</a:t>
                      </a:r>
                      <a:endParaRPr lang="zh-CN" altLang="en-US" sz="1100" b="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各个参与方自己运行节点，对内提供服务</a:t>
                      </a:r>
                      <a:endParaRPr lang="zh-CN" altLang="en-US" sz="1100" b="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778CE6"/>
                          </a:solidFill>
                          <a:sym typeface="+mn-ea"/>
                        </a:rPr>
                        <a:t>可用性要求</a:t>
                      </a:r>
                      <a:endParaRPr lang="zh-CN" altLang="en-US" sz="1100" b="1">
                        <a:solidFill>
                          <a:srgbClr val="778CE6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去中心化，多中心化</a:t>
                      </a:r>
                      <a:endParaRPr lang="zh-CN" altLang="en-US" sz="1100">
                        <a:solidFill>
                          <a:schemeClr val="bg1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单个节点不可用不影响</a:t>
                      </a: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共识</a:t>
                      </a:r>
                      <a:endParaRPr lang="zh-CN" altLang="en-US" sz="11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某个组织的节点不可用，可能对组织内部服务有影响。</a:t>
                      </a:r>
                      <a:endParaRPr lang="zh-CN" altLang="en-US" sz="110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如果共识节点不可用到一定比例，共识无法达成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778CE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性能要求</a:t>
                      </a:r>
                      <a:endParaRPr lang="zh-CN" altLang="en-US" sz="1100" b="1">
                        <a:solidFill>
                          <a:srgbClr val="778CE6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去中心化，共识算法和</a:t>
                      </a: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节点数对性能影响大</a:t>
                      </a:r>
                      <a:endParaRPr lang="zh-CN" altLang="en-US" sz="11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针对不同应用场景</a:t>
                      </a:r>
                      <a:endParaRPr lang="zh-CN" altLang="en-US" sz="1100">
                        <a:solidFill>
                          <a:schemeClr val="bg1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处理自己内部性能需求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5"/>
            </p:custDataLst>
          </p:nvPr>
        </p:nvGraphicFramePr>
        <p:xfrm>
          <a:off x="6012180" y="1396365"/>
          <a:ext cx="293751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510"/>
              </a:tblGrid>
              <a:tr h="5854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500" b="0">
                          <a:solidFill>
                            <a:schemeClr val="bg1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开放许可链</a:t>
                      </a:r>
                      <a:endParaRPr lang="en-US" altLang="en-US" sz="15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/>
                    </a:solidFill>
                  </a:tcPr>
                </a:tc>
              </a:tr>
              <a:tr h="1112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运营方和节点方运行节点，共同对外提供服务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>
                        <a:alpha val="20000"/>
                      </a:srgbClr>
                    </a:solidFill>
                  </a:tcPr>
                </a:tc>
              </a:tr>
              <a:tr h="1123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共识节点数量有限且不同组织间不可代替，对可用性要求较高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>
                        <a:alpha val="20000"/>
                      </a:srgbClr>
                    </a:solidFill>
                  </a:tcPr>
                </a:tc>
              </a:tr>
              <a:tr h="12274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性能和成本之间达成平衡</a:t>
                      </a:r>
                      <a:endParaRPr lang="zh-CN" altLang="en-US" sz="130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公开服务，</a:t>
                      </a: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性能要求较高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11"/>
          <p:cNvCxnSpPr/>
          <p:nvPr/>
        </p:nvCxnSpPr>
        <p:spPr>
          <a:xfrm>
            <a:off x="8953500" y="3670935"/>
            <a:ext cx="470535" cy="0"/>
          </a:xfrm>
          <a:prstGeom prst="line">
            <a:avLst/>
          </a:prstGeom>
          <a:ln>
            <a:solidFill>
              <a:srgbClr val="2944C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560560" y="3540760"/>
            <a:ext cx="23469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sym typeface="+mn-ea"/>
              </a:rPr>
              <a:t>根据开放许可链组织和节点数部署，提高可用性</a:t>
            </a:r>
            <a:endParaRPr lang="zh-CN" altLang="en-US" sz="11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53135" y="5850890"/>
            <a:ext cx="1028509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与</a:t>
            </a:r>
            <a:r>
              <a:rPr lang="zh-CN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联盟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链相比，</a:t>
            </a:r>
            <a:r>
              <a:rPr lang="zh-CN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由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各自对</a:t>
            </a:r>
            <a:r>
              <a:rPr lang="zh-CN" altLang="en-US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针对性场景服务，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变为统一提供服务</a:t>
            </a:r>
            <a:r>
              <a:rPr lang="zh-CN" altLang="en-US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平台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，对可用性、性能等要求变高</a:t>
            </a:r>
            <a:r>
              <a:rPr lang="zh-CN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。</a:t>
            </a:r>
            <a:endParaRPr lang="zh-CN" sz="1600">
              <a:solidFill>
                <a:schemeClr val="bg1"/>
              </a:solidFill>
              <a:latin typeface="汉仪雅酷黑 85W" panose="020B0904020202020204" charset="-122"/>
              <a:ea typeface="汉仪雅酷黑 85W" panose="020B0904020202020204" charset="-122"/>
              <a:cs typeface="汉仪雅酷黑简" panose="00020600040101010101" charset="-122"/>
            </a:endParaRPr>
          </a:p>
        </p:txBody>
      </p:sp>
      <p:pic>
        <p:nvPicPr>
          <p:cNvPr id="20" name="图片 19" descr="B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</p:spTree>
    <p:custDataLst>
      <p:tags r:id="rId8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形状 4"/>
          <p:cNvPicPr>
            <a:picLocks noChangeAspect="1"/>
          </p:cNvPicPr>
          <p:nvPr/>
        </p:nvPicPr>
        <p:blipFill>
          <a:blip r:embed="rId2">
            <a:alphaModFix amt="15000"/>
          </a:blip>
          <a:srcRect r="-19301"/>
          <a:stretch>
            <a:fillRect/>
          </a:stretch>
        </p:blipFill>
        <p:spPr>
          <a:xfrm>
            <a:off x="7969250" y="867410"/>
            <a:ext cx="3912235" cy="3795395"/>
          </a:xfrm>
          <a:prstGeom prst="rect">
            <a:avLst/>
          </a:prstGeom>
        </p:spPr>
      </p:pic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W" panose="00020600040101010101" charset="-122"/>
                  <a:sym typeface="+mn-ea"/>
                </a:rPr>
                <a:t>技术要求-安全、隐私</a:t>
              </a:r>
              <a:endParaRPr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737235" y="1508760"/>
          <a:ext cx="7790815" cy="38239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4705"/>
                <a:gridCol w="2182841"/>
                <a:gridCol w="2277349"/>
              </a:tblGrid>
              <a:tr h="467360"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rgbClr val="07E9B7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公链</a:t>
                      </a:r>
                      <a:endParaRPr lang="zh-CN" altLang="en-US" sz="1300" b="0">
                        <a:solidFill>
                          <a:srgbClr val="07E9B7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rgbClr val="07E9B7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联盟链</a:t>
                      </a:r>
                      <a:endParaRPr lang="zh-CN" altLang="en-US" sz="1300" b="0">
                        <a:solidFill>
                          <a:srgbClr val="07E9B7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1100" b="1">
                          <a:solidFill>
                            <a:srgbClr val="CBFEF1"/>
                          </a:solidFill>
                          <a:sym typeface="+mn-ea"/>
                        </a:rPr>
                        <a:t>DDoS</a:t>
                      </a:r>
                      <a:r>
                        <a:rPr lang="zh-CN" altLang="en-US" sz="1100" b="1">
                          <a:solidFill>
                            <a:srgbClr val="CBFEF1"/>
                          </a:solidFill>
                          <a:sym typeface="+mn-ea"/>
                        </a:rPr>
                        <a:t>攻击</a:t>
                      </a:r>
                      <a:endParaRPr lang="zh-CN" altLang="en-US" sz="1100" b="1">
                        <a:solidFill>
                          <a:srgbClr val="CBFEF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去中心化，不同链有不同攻击方式。一般对整个网络的</a:t>
                      </a:r>
                      <a:r>
                        <a:rPr lang="en-US" altLang="zh-CN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DDoS</a:t>
                      </a: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攻击成本很高（如消耗大量</a:t>
                      </a:r>
                      <a:r>
                        <a:rPr lang="en-US" altLang="zh-CN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gas</a:t>
                      </a: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）</a:t>
                      </a:r>
                      <a:endParaRPr 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相对于公链，</a:t>
                      </a:r>
                      <a:r>
                        <a:rPr lang="en-US" altLang="zh-CN" sz="1100">
                          <a:solidFill>
                            <a:schemeClr val="bg1"/>
                          </a:solidFill>
                          <a:sym typeface="+mn-ea"/>
                        </a:rPr>
                        <a:t>DDoS</a:t>
                      </a: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攻击更加容易。</a:t>
                      </a:r>
                      <a:endParaRPr lang="zh-CN" altLang="en-US" sz="110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可单独攻击某个参与组织。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CBFEF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密钥安全</a:t>
                      </a:r>
                      <a:endParaRPr lang="zh-CN" altLang="en-US" sz="1100" b="1">
                        <a:solidFill>
                          <a:srgbClr val="CBFEF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用户自行保存并保证密钥安全</a:t>
                      </a:r>
                      <a:endParaRPr lang="zh-CN" altLang="en-US" sz="11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密钥可能集中托管，若发生泄露有较大影响。但一般可声明泄露事件，将被泄露证书作废。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CBFEF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隐私</a:t>
                      </a:r>
                      <a:endParaRPr lang="zh-CN" altLang="en-US" sz="1100" b="1">
                        <a:solidFill>
                          <a:srgbClr val="CBFEF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匿名</a:t>
                      </a:r>
                      <a:endParaRPr lang="zh-CN" altLang="en-US" sz="11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联盟内外隐私要求高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5"/>
            </p:custDataLst>
          </p:nvPr>
        </p:nvGraphicFramePr>
        <p:xfrm>
          <a:off x="6012180" y="1404620"/>
          <a:ext cx="293751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510"/>
              </a:tblGrid>
              <a:tr h="5854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500" b="0">
                          <a:solidFill>
                            <a:srgbClr val="010005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开放许可链</a:t>
                      </a:r>
                      <a:endParaRPr lang="en-US" altLang="en-US" sz="1500" b="0">
                        <a:solidFill>
                          <a:srgbClr val="010005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/>
                    </a:solidFill>
                  </a:tcPr>
                </a:tc>
              </a:tr>
              <a:tr h="1112520">
                <a:tc>
                  <a:txBody>
                    <a:bodyPr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有统一的服务网关、接口，需利用传统安全防护机制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>
                        <a:alpha val="20000"/>
                      </a:srgbClr>
                    </a:solidFill>
                  </a:tcPr>
                </a:tc>
              </a:tr>
              <a:tr h="1123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开发者用户自行保存并保证密钥安全</a:t>
                      </a:r>
                      <a:endParaRPr lang="zh-CN" altLang="en-US" sz="1300">
                        <a:solidFill>
                          <a:schemeClr val="bg1">
                            <a:lumMod val="95000"/>
                          </a:schemeClr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300" b="0">
                          <a:solidFill>
                            <a:schemeClr val="bg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终端用户私钥安全由开放许可链协助下，由开发者提供服务保障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>
                        <a:alpha val="20000"/>
                      </a:srgbClr>
                    </a:solidFill>
                  </a:tcPr>
                </a:tc>
              </a:tr>
              <a:tr h="12274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隐私需求多样，非隐私数据公开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11"/>
          <p:cNvCxnSpPr/>
          <p:nvPr/>
        </p:nvCxnSpPr>
        <p:spPr>
          <a:xfrm>
            <a:off x="8953500" y="3671570"/>
            <a:ext cx="470535" cy="0"/>
          </a:xfrm>
          <a:prstGeom prst="line">
            <a:avLst/>
          </a:prstGeom>
          <a:ln>
            <a:solidFill>
              <a:srgbClr val="07E9B7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560560" y="3455670"/>
            <a:ext cx="22339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sym typeface="+mn-ea"/>
              </a:rPr>
              <a:t>对密钥安全和易用性综合要求提高。可以探索新的密钥管理方式</a:t>
            </a:r>
            <a:endParaRPr lang="zh-CN" altLang="en-US" sz="11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521460" y="5822950"/>
            <a:ext cx="914971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由于服务集中提供，攻击变得更容易</a:t>
            </a:r>
            <a:r>
              <a:rPr lang="zh-CN" altLang="en-US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，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密钥安全和隐私保护</a:t>
            </a:r>
            <a:r>
              <a:rPr lang="zh-CN" altLang="en-US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需根据场景提高安全能力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。</a:t>
            </a:r>
            <a:endParaRPr sz="1600">
              <a:solidFill>
                <a:schemeClr val="bg1"/>
              </a:solidFill>
              <a:latin typeface="汉仪雅酷黑 85W" panose="020B0904020202020204" charset="-122"/>
              <a:ea typeface="汉仪雅酷黑 85W" panose="020B0904020202020204" charset="-122"/>
              <a:cs typeface="汉仪雅酷黑简" panose="00020600040101010101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953500" y="4827270"/>
            <a:ext cx="470535" cy="0"/>
          </a:xfrm>
          <a:prstGeom prst="line">
            <a:avLst/>
          </a:prstGeom>
          <a:ln>
            <a:solidFill>
              <a:srgbClr val="07E9B7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560560" y="4611370"/>
            <a:ext cx="223393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sym typeface="+mn-ea"/>
              </a:rPr>
              <a:t>隐私计算、隐私证明等技术可能更多被应用</a:t>
            </a:r>
            <a:endParaRPr lang="zh-CN" altLang="en-US" sz="11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20" name="图片 19" descr="B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</p:spTree>
    <p:custDataLst>
      <p:tags r:id="rId8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形状 7"/>
          <p:cNvPicPr>
            <a:picLocks noChangeAspect="1"/>
          </p:cNvPicPr>
          <p:nvPr/>
        </p:nvPicPr>
        <p:blipFill>
          <a:blip r:embed="rId2">
            <a:alphaModFix amt="20000"/>
          </a:blip>
          <a:srcRect r="-15771"/>
          <a:stretch>
            <a:fillRect/>
          </a:stretch>
        </p:blipFill>
        <p:spPr>
          <a:xfrm>
            <a:off x="7768590" y="1226820"/>
            <a:ext cx="4133215" cy="3148965"/>
          </a:xfrm>
          <a:prstGeom prst="rect">
            <a:avLst/>
          </a:prstGeom>
        </p:spPr>
      </p:pic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监管要求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737235" y="1390015"/>
          <a:ext cx="5274945" cy="494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145"/>
                <a:gridCol w="2218401"/>
                <a:gridCol w="2277349"/>
              </a:tblGrid>
              <a:tr h="467360"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chemeClr val="bg1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公链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chemeClr val="bg1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联盟链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 b="1">
                          <a:solidFill>
                            <a:srgbClr val="778CE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  <a:sym typeface="+mn-ea"/>
                        </a:rPr>
                        <a:t>敏感信息</a:t>
                      </a:r>
                      <a:endParaRPr lang="zh-CN" altLang="en-US" sz="1100" b="1">
                        <a:solidFill>
                          <a:srgbClr val="778CE6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 b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容易发现，难以管理</a:t>
                      </a:r>
                      <a:endParaRPr lang="zh-CN" altLang="en-US" sz="11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 b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数据上链前各个组织各自处理敏感信息</a:t>
                      </a:r>
                      <a:endParaRPr lang="zh-CN" altLang="en-US" sz="11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778CE6"/>
                          </a:solidFill>
                          <a:sym typeface="+mn-ea"/>
                        </a:rPr>
                        <a:t>身份</a:t>
                      </a:r>
                      <a:endParaRPr lang="zh-CN" altLang="en-US" sz="1100" b="1">
                        <a:solidFill>
                          <a:srgbClr val="778CE6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用户匿名，难以监管</a:t>
                      </a:r>
                      <a:endParaRPr lang="zh-CN" altLang="en-US" sz="11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用户明确所属企业、部门等。可监管</a:t>
                      </a:r>
                      <a:endParaRPr lang="zh-CN" altLang="en-US" sz="11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  <a:tr h="11188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778CE6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资质</a:t>
                      </a:r>
                      <a:endParaRPr lang="zh-CN" altLang="en-US" sz="1100" b="1">
                        <a:solidFill>
                          <a:srgbClr val="778CE6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778CE6"/>
                      </a:solidFill>
                      <a:prstDash val="solid"/>
                    </a:lnR>
                    <a:lnT w="6350">
                      <a:solidFill>
                        <a:srgbClr val="778CE6"/>
                      </a:solidFill>
                      <a:prstDash val="solid"/>
                    </a:lnT>
                    <a:lnB w="6350">
                      <a:solidFill>
                        <a:srgbClr val="778CE6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无资质要求，进入门槛越低越好</a:t>
                      </a:r>
                      <a:endParaRPr lang="zh-CN" altLang="en-US" sz="11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组织是否可参与共识取决于业务需求，监管要求低</a:t>
                      </a:r>
                      <a:endParaRPr lang="zh-CN" altLang="en-US" sz="11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6350">
                      <a:solidFill>
                        <a:srgbClr val="778CE6"/>
                      </a:solidFill>
                      <a:prstDash val="solid"/>
                    </a:lnL>
                    <a:lnR w="6350">
                      <a:solidFill>
                        <a:srgbClr val="2D48C3"/>
                      </a:solidFill>
                      <a:prstDash val="solid"/>
                    </a:lnR>
                    <a:lnT w="6350">
                      <a:solidFill>
                        <a:srgbClr val="2D48C3"/>
                      </a:solidFill>
                      <a:prstDash val="solid"/>
                    </a:lnT>
                    <a:lnB w="6350">
                      <a:solidFill>
                        <a:srgbClr val="2D48C3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5"/>
            </p:custDataLst>
          </p:nvPr>
        </p:nvGraphicFramePr>
        <p:xfrm>
          <a:off x="6012180" y="1283335"/>
          <a:ext cx="2937510" cy="4036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510"/>
              </a:tblGrid>
              <a:tr h="58547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500" b="0">
                          <a:solidFill>
                            <a:schemeClr val="bg1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开放许可链</a:t>
                      </a:r>
                      <a:endParaRPr lang="en-US" altLang="en-US" sz="15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/>
                    </a:solidFill>
                  </a:tcPr>
                </a:tc>
              </a:tr>
              <a:tr h="11125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 b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共识节点在处理交易、达成共识中均会检测敏感信息，保障监管要求</a:t>
                      </a:r>
                      <a:endParaRPr lang="zh-CN" altLang="en-US" sz="13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>
                        <a:alpha val="20000"/>
                      </a:srgbClr>
                    </a:solidFill>
                  </a:tcPr>
                </a:tc>
              </a:tr>
              <a:tr h="11233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 b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开发者认证审核，可监管</a:t>
                      </a:r>
                      <a:endParaRPr lang="zh-CN" altLang="en-US" sz="13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300" b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终端用户需要开发者配合完成监管</a:t>
                      </a:r>
                      <a:endParaRPr lang="zh-CN" altLang="en-US" sz="13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>
                        <a:alpha val="20000"/>
                      </a:srgbClr>
                    </a:solidFill>
                  </a:tcPr>
                </a:tc>
              </a:tr>
              <a:tr h="121539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1300">
                        <a:solidFill>
                          <a:schemeClr val="bg1">
                            <a:lumMod val="95000"/>
                          </a:schemeClr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节点运营须有足够资质</a:t>
                      </a:r>
                      <a:endParaRPr lang="zh-CN" altLang="en-US" sz="13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2944C1"/>
                      </a:solidFill>
                      <a:prstDash val="solid"/>
                    </a:lnL>
                    <a:lnR w="12700">
                      <a:solidFill>
                        <a:srgbClr val="2944C1"/>
                      </a:solidFill>
                      <a:prstDash val="solid"/>
                    </a:lnR>
                    <a:lnT w="12700">
                      <a:solidFill>
                        <a:srgbClr val="2944C1"/>
                      </a:solidFill>
                      <a:prstDash val="solid"/>
                    </a:lnT>
                    <a:lnB w="12700">
                      <a:solidFill>
                        <a:srgbClr val="2944C1"/>
                      </a:solidFill>
                      <a:prstDash val="solid"/>
                    </a:lnB>
                    <a:solidFill>
                      <a:srgbClr val="2944C1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0" name="直接连接符 9"/>
          <p:cNvCxnSpPr/>
          <p:nvPr/>
        </p:nvCxnSpPr>
        <p:spPr>
          <a:xfrm>
            <a:off x="8951595" y="4803775"/>
            <a:ext cx="470535" cy="0"/>
          </a:xfrm>
          <a:prstGeom prst="line">
            <a:avLst/>
          </a:prstGeom>
          <a:ln>
            <a:solidFill>
              <a:srgbClr val="2944C1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518650" y="4673600"/>
            <a:ext cx="223393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1100">
                <a:solidFill>
                  <a:schemeClr val="bg1">
                    <a:lumMod val="95000"/>
                  </a:schemeClr>
                </a:solidFill>
                <a:sym typeface="+mn-ea"/>
              </a:rPr>
              <a:t>开放服务，监管复杂度和要求高</a:t>
            </a:r>
            <a:endParaRPr lang="zh-CN" altLang="en-US" sz="11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964055" y="5683885"/>
            <a:ext cx="811276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基于公开的服务，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链上监管非常重要</a:t>
            </a:r>
            <a:r>
              <a:rPr lang="zh-CN" altLang="en-US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，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由于共识参与方更加集中，监管更易落地</a:t>
            </a:r>
            <a:r>
              <a:rPr lang="zh-CN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</a:rPr>
              <a:t>。</a:t>
            </a:r>
            <a:endParaRPr lang="zh-CN" sz="1600">
              <a:solidFill>
                <a:schemeClr val="bg1"/>
              </a:solidFill>
              <a:latin typeface="汉仪雅酷黑 85W" panose="020B0904020202020204" charset="-122"/>
              <a:ea typeface="汉仪雅酷黑 85W" panose="020B0904020202020204" charset="-122"/>
              <a:cs typeface="汉仪雅酷黑简" panose="00020600040101010101" charset="-122"/>
            </a:endParaRPr>
          </a:p>
        </p:txBody>
      </p:sp>
      <p:pic>
        <p:nvPicPr>
          <p:cNvPr id="20" name="图片 19" descr="B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</p:spTree>
    <p:custDataLst>
      <p:tags r:id="rId8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形状 8"/>
          <p:cNvPicPr>
            <a:picLocks noChangeAspect="1"/>
          </p:cNvPicPr>
          <p:nvPr/>
        </p:nvPicPr>
        <p:blipFill>
          <a:blip r:embed="rId2">
            <a:alphaModFix amt="15000"/>
          </a:blip>
          <a:srcRect r="-10957"/>
          <a:stretch>
            <a:fillRect/>
          </a:stretch>
        </p:blipFill>
        <p:spPr>
          <a:xfrm>
            <a:off x="8025130" y="1023620"/>
            <a:ext cx="3947160" cy="3442970"/>
          </a:xfrm>
          <a:prstGeom prst="rect">
            <a:avLst/>
          </a:prstGeom>
        </p:spPr>
      </p:pic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运营要求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graphicFrame>
        <p:nvGraphicFramePr>
          <p:cNvPr id="2" name="表格 1"/>
          <p:cNvGraphicFramePr/>
          <p:nvPr>
            <p:custDataLst>
              <p:tags r:id="rId4"/>
            </p:custDataLst>
          </p:nvPr>
        </p:nvGraphicFramePr>
        <p:xfrm>
          <a:off x="737235" y="1118870"/>
          <a:ext cx="5274945" cy="4309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9145"/>
                <a:gridCol w="2218690"/>
                <a:gridCol w="2277110"/>
              </a:tblGrid>
              <a:tr h="407035">
                <a:tc>
                  <a:txBody>
                    <a:bodyPr/>
                    <a:p>
                      <a:pPr indent="0" algn="l">
                        <a:buNone/>
                      </a:pPr>
                      <a:endParaRPr lang="en-US" altLang="en-US" sz="1300" b="0">
                        <a:solidFill>
                          <a:schemeClr val="bg1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rgbClr val="07E9B7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公链</a:t>
                      </a:r>
                      <a:endParaRPr lang="zh-CN" altLang="en-US" sz="1300" b="0">
                        <a:solidFill>
                          <a:srgbClr val="07E9B7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300" b="0">
                          <a:solidFill>
                            <a:srgbClr val="07E9B7"/>
                          </a:solidFill>
                          <a:latin typeface="汉仪雅酷黑简" charset="0"/>
                          <a:ea typeface="汉仪雅酷黑简" charset="0"/>
                          <a:cs typeface="汉仪雅酷黑简" panose="00020600040101010101" charset="-122"/>
                        </a:rPr>
                        <a:t>联盟</a:t>
                      </a:r>
                      <a:r>
                        <a:rPr lang="zh-CN" altLang="en-US" sz="1300" b="0">
                          <a:solidFill>
                            <a:srgbClr val="07E9B7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链</a:t>
                      </a:r>
                      <a:endParaRPr lang="zh-CN" altLang="en-US" sz="1300" b="0">
                        <a:solidFill>
                          <a:srgbClr val="07E9B7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  <a:tr h="97599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sz="1100" b="1">
                          <a:solidFill>
                            <a:srgbClr val="CBFEF1"/>
                          </a:solidFill>
                          <a:sym typeface="+mn-ea"/>
                        </a:rPr>
                        <a:t>客户定位</a:t>
                      </a:r>
                      <a:endParaRPr lang="zh-CN" sz="1100" b="1">
                        <a:solidFill>
                          <a:srgbClr val="CBFEF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不限</a:t>
                      </a:r>
                      <a:r>
                        <a:rPr lang="en-US" altLang="zh-CN" sz="1100">
                          <a:sym typeface="+mn-ea"/>
                        </a:rPr>
                        <a:t>as)</a:t>
                      </a:r>
                      <a:endParaRPr 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1100">
                          <a:solidFill>
                            <a:schemeClr val="bg1"/>
                          </a:solidFill>
                          <a:sym typeface="+mn-ea"/>
                        </a:rPr>
                        <a:t>参与企业</a:t>
                      </a:r>
                      <a:endParaRPr lang="zh-CN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  <a:tr h="9753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CBFEF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开放性</a:t>
                      </a:r>
                      <a:endParaRPr lang="zh-CN" altLang="en-US" sz="1100" b="1">
                        <a:solidFill>
                          <a:srgbClr val="CBFEF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链上数据完全开放。</a:t>
                      </a:r>
                      <a:endParaRPr lang="zh-CN" altLang="en-US" sz="1100">
                        <a:solidFill>
                          <a:schemeClr val="bg1">
                            <a:lumMod val="95000"/>
                          </a:schemeClr>
                        </a:solidFill>
                        <a:sym typeface="+mn-ea"/>
                      </a:endParaRPr>
                    </a:p>
                    <a:p>
                      <a:pPr indent="0" algn="ctr">
                        <a:buNone/>
                      </a:pPr>
                      <a:r>
                        <a:rPr lang="zh-CN" altLang="en-US" sz="1100">
                          <a:solidFill>
                            <a:schemeClr val="bg1">
                              <a:lumMod val="95000"/>
                            </a:schemeClr>
                          </a:solidFill>
                          <a:sym typeface="+mn-ea"/>
                        </a:rPr>
                        <a:t>节点代码、合约代码开源</a:t>
                      </a:r>
                      <a:endParaRPr lang="zh-CN" altLang="en-US" sz="1100" b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链上数据可只对参与企业开放。</a:t>
                      </a:r>
                      <a:endParaRPr lang="zh-CN" altLang="en-US" sz="110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代码可内部开源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  <a:tr h="9753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CBFEF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  <a:sym typeface="+mn-ea"/>
                        </a:rPr>
                        <a:t>生态建设</a:t>
                      </a:r>
                      <a:endParaRPr lang="zh-CN" altLang="en-US" sz="1100" b="1">
                        <a:solidFill>
                          <a:srgbClr val="CBFEF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培养社区、黑客松、资金支持等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服务于业务，按需推广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  <a:tr h="97536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 b="1">
                          <a:solidFill>
                            <a:srgbClr val="CBFEF1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Calibri" panose="020F0502020204030204" charset="0"/>
                        </a:rPr>
                        <a:t>垂直行业</a:t>
                      </a:r>
                      <a:endParaRPr lang="zh-CN" altLang="en-US" sz="1100" b="1">
                        <a:solidFill>
                          <a:srgbClr val="CBFEF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CBFEF1"/>
                      </a:solidFill>
                      <a:prstDash val="solid"/>
                    </a:lnR>
                    <a:lnT w="12700">
                      <a:solidFill>
                        <a:srgbClr val="CBFEF1"/>
                      </a:solidFill>
                      <a:prstDash val="solid"/>
                    </a:lnT>
                    <a:lnB w="12700">
                      <a:solidFill>
                        <a:srgbClr val="CBFEF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取决于</a:t>
                      </a:r>
                      <a:r>
                        <a:rPr lang="en-US" altLang="zh-CN" sz="1100">
                          <a:solidFill>
                            <a:schemeClr val="bg1"/>
                          </a:solidFill>
                          <a:sym typeface="+mn-ea"/>
                        </a:rPr>
                        <a:t>DApp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CBFEF1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100">
                          <a:solidFill>
                            <a:schemeClr val="bg1"/>
                          </a:solidFill>
                          <a:sym typeface="+mn-ea"/>
                        </a:rPr>
                        <a:t>一般用于垂直行业</a:t>
                      </a:r>
                      <a:endParaRPr lang="zh-CN" altLang="en-US" sz="11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5"/>
            </p:custDataLst>
          </p:nvPr>
        </p:nvGraphicFramePr>
        <p:xfrm>
          <a:off x="6012180" y="993140"/>
          <a:ext cx="2937510" cy="4542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37510"/>
              </a:tblGrid>
              <a:tr h="52324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500" b="0">
                          <a:solidFill>
                            <a:srgbClr val="010005"/>
                          </a:solidFill>
                          <a:latin typeface="汉仪雅酷黑简" panose="00020600040101010101" charset="-122"/>
                          <a:ea typeface="汉仪雅酷黑简" panose="00020600040101010101" charset="-122"/>
                          <a:cs typeface="汉仪雅酷黑简" panose="00020600040101010101" charset="-122"/>
                        </a:rPr>
                        <a:t>开放许可链</a:t>
                      </a:r>
                      <a:endParaRPr lang="en-US" altLang="en-US" sz="1500" b="0">
                        <a:solidFill>
                          <a:srgbClr val="010005"/>
                        </a:solidFill>
                        <a:latin typeface="汉仪雅酷黑简" panose="00020600040101010101" charset="-122"/>
                        <a:ea typeface="汉仪雅酷黑简" panose="00020600040101010101" charset="-122"/>
                        <a:cs typeface="汉仪雅酷黑简" panose="00020600040101010101" charset="-122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/>
                    </a:solidFill>
                  </a:tcPr>
                </a:tc>
              </a:tr>
              <a:tr h="976630">
                <a:tc>
                  <a:txBody>
                    <a:bodyPr/>
                    <a:p>
                      <a:pPr indent="0" algn="ctr">
                        <a:lnSpc>
                          <a:spcPct val="100000"/>
                        </a:lnSpc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企业或个人开发者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>
                        <a:alpha val="20000"/>
                      </a:srgbClr>
                    </a:solidFill>
                  </a:tcPr>
                </a:tc>
              </a:tr>
              <a:tr h="9867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链上数据有限开放，</a:t>
                      </a:r>
                      <a:endParaRPr lang="zh-CN" altLang="en-US" sz="1300">
                        <a:solidFill>
                          <a:schemeClr val="bg1"/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节点代码、合约代码有限开源（如向监管开源）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>
                        <a:alpha val="20000"/>
                      </a:srgbClr>
                    </a:solidFill>
                  </a:tcPr>
                </a:tc>
              </a:tr>
              <a:tr h="9779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积极宣传、培养社区、赋能开发者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>
                        <a:alpha val="20000"/>
                      </a:srgbClr>
                    </a:solidFill>
                  </a:tcPr>
                </a:tc>
              </a:tr>
              <a:tr h="107823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300">
                          <a:solidFill>
                            <a:schemeClr val="bg1"/>
                          </a:solidFill>
                          <a:sym typeface="+mn-ea"/>
                        </a:rPr>
                        <a:t>可通用，也可用于垂直行业</a:t>
                      </a:r>
                      <a:endParaRPr lang="zh-CN" altLang="en-US" sz="1300" b="0">
                        <a:solidFill>
                          <a:schemeClr val="bg1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Calibri" panose="020F0502020204030204" charset="0"/>
                        <a:sym typeface="+mn-ea"/>
                      </a:endParaRPr>
                    </a:p>
                  </a:txBody>
                  <a:tcPr marL="68580" marR="68580" marT="0" marB="0" vert="horz" anchor="ctr" anchorCtr="0">
                    <a:lnL w="12700">
                      <a:solidFill>
                        <a:srgbClr val="07E9B7"/>
                      </a:solidFill>
                      <a:prstDash val="solid"/>
                    </a:lnL>
                    <a:lnR w="12700">
                      <a:solidFill>
                        <a:srgbClr val="07E9B7"/>
                      </a:solidFill>
                      <a:prstDash val="solid"/>
                    </a:lnR>
                    <a:lnT w="12700">
                      <a:solidFill>
                        <a:srgbClr val="07E9B7"/>
                      </a:solidFill>
                      <a:prstDash val="solid"/>
                    </a:lnT>
                    <a:lnB w="12700">
                      <a:solidFill>
                        <a:srgbClr val="07E9B7"/>
                      </a:solidFill>
                      <a:prstDash val="solid"/>
                    </a:lnB>
                    <a:solidFill>
                      <a:srgbClr val="07E9B7">
                        <a:alpha val="20000"/>
                      </a:srgbClr>
                    </a:solidFill>
                  </a:tcPr>
                </a:tc>
              </a:tr>
            </a:tbl>
          </a:graphicData>
        </a:graphic>
      </p:graphicFrame>
      <p:cxnSp>
        <p:nvCxnSpPr>
          <p:cNvPr id="12" name="直接连接符 11"/>
          <p:cNvCxnSpPr/>
          <p:nvPr/>
        </p:nvCxnSpPr>
        <p:spPr>
          <a:xfrm>
            <a:off x="8953500" y="3281680"/>
            <a:ext cx="470535" cy="0"/>
          </a:xfrm>
          <a:prstGeom prst="line">
            <a:avLst/>
          </a:prstGeom>
          <a:ln>
            <a:solidFill>
              <a:srgbClr val="07E9B7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560560" y="3065780"/>
            <a:ext cx="2233930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sym typeface="+mn-ea"/>
              </a:rPr>
              <a:t>因为面向公众提供信任服务，所以数据和代码开放或监管要求变高</a:t>
            </a:r>
            <a:endParaRPr lang="zh-CN" altLang="en-US" sz="11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3415" y="5815330"/>
            <a:ext cx="10885170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 85W" panose="020B0904020202020204" charset="-122"/>
              </a:rPr>
              <a:t>开放许可链服务于开发者，只有活跃开发者才能带来丰富的链上DApp</a:t>
            </a:r>
            <a:r>
              <a:rPr lang="zh-CN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 85W" panose="020B0904020202020204" charset="-122"/>
              </a:rPr>
              <a:t>，</a:t>
            </a:r>
            <a:r>
              <a:rPr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 85W" panose="020B0904020202020204" charset="-122"/>
              </a:rPr>
              <a:t>从而带来</a:t>
            </a:r>
            <a:r>
              <a:rPr lang="zh-CN" altLang="en-US" sz="1600">
                <a:solidFill>
                  <a:schemeClr val="bg1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 85W" panose="020B0904020202020204" charset="-122"/>
              </a:rPr>
              <a:t>区块链生态繁荣。</a:t>
            </a:r>
            <a:endParaRPr lang="zh-CN" sz="1600">
              <a:solidFill>
                <a:schemeClr val="bg1"/>
              </a:solidFill>
              <a:latin typeface="汉仪雅酷黑 85W" panose="020B0904020202020204" charset="-122"/>
              <a:ea typeface="汉仪雅酷黑 85W" panose="020B0904020202020204" charset="-122"/>
              <a:cs typeface="汉仪雅酷黑 85W" panose="020B090402020202020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8953500" y="4437380"/>
            <a:ext cx="470535" cy="0"/>
          </a:xfrm>
          <a:prstGeom prst="line">
            <a:avLst/>
          </a:prstGeom>
          <a:ln>
            <a:solidFill>
              <a:srgbClr val="07E9B7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560560" y="4221480"/>
            <a:ext cx="223393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None/>
            </a:pPr>
            <a:r>
              <a:rPr lang="zh-CN" altLang="en-US" sz="1100">
                <a:solidFill>
                  <a:schemeClr val="bg1">
                    <a:lumMod val="75000"/>
                  </a:schemeClr>
                </a:solidFill>
                <a:sym typeface="+mn-ea"/>
              </a:rPr>
              <a:t>生态建设对开放许可链非常重要</a:t>
            </a:r>
            <a:endParaRPr lang="zh-CN" altLang="en-US" sz="1100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pic>
        <p:nvPicPr>
          <p:cNvPr id="20" name="图片 19" descr="B"/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 descr="Group 357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960" y="2536825"/>
            <a:ext cx="5657215" cy="4321175"/>
          </a:xfrm>
          <a:prstGeom prst="rect">
            <a:avLst/>
          </a:prstGeom>
        </p:spPr>
      </p:pic>
      <p:pic>
        <p:nvPicPr>
          <p:cNvPr id="27" name="图片 26" descr="Group 357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0"/>
            <a:ext cx="12192000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202623" y="2124075"/>
            <a:ext cx="57994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</a:rPr>
              <a:t>开放许可链</a:t>
            </a:r>
            <a:endParaRPr lang="zh-CN" altLang="en-US" sz="360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0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</a:rPr>
              <a:t>挑战与机遇</a:t>
            </a:r>
            <a:endParaRPr lang="zh-CN" altLang="en-US" sz="600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</a:endParaRPr>
          </a:p>
        </p:txBody>
      </p:sp>
      <p:pic>
        <p:nvPicPr>
          <p:cNvPr id="19" name="图片 18" descr="Rectangle 56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918970"/>
            <a:ext cx="5537200" cy="203200"/>
          </a:xfrm>
          <a:prstGeom prst="rect">
            <a:avLst/>
          </a:prstGeom>
        </p:spPr>
      </p:pic>
      <p:pic>
        <p:nvPicPr>
          <p:cNvPr id="22" name="图片 21" descr="Rectangle 56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333750" y="4432935"/>
            <a:ext cx="5537200" cy="203200"/>
          </a:xfrm>
          <a:prstGeom prst="rect">
            <a:avLst/>
          </a:prstGeom>
        </p:spPr>
      </p:pic>
      <p:pic>
        <p:nvPicPr>
          <p:cNvPr id="8" name="图片 7" descr="Fra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" y="340360"/>
            <a:ext cx="1938020" cy="466090"/>
          </a:xfrm>
          <a:prstGeom prst="rect">
            <a:avLst/>
          </a:prstGeom>
        </p:spPr>
      </p:pic>
      <p:pic>
        <p:nvPicPr>
          <p:cNvPr id="2" name="图片 1" descr="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75" y="340360"/>
            <a:ext cx="1735455" cy="4667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开放许可链的挑战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sp>
        <p:nvSpPr>
          <p:cNvPr id="81" name="椭圆 80"/>
          <p:cNvSpPr/>
          <p:nvPr/>
        </p:nvSpPr>
        <p:spPr>
          <a:xfrm>
            <a:off x="4275455" y="1797685"/>
            <a:ext cx="3585210" cy="3585210"/>
          </a:xfrm>
          <a:prstGeom prst="ellipse">
            <a:avLst/>
          </a:prstGeom>
          <a:solidFill>
            <a:srgbClr val="5369FE">
              <a:alpha val="16000"/>
            </a:srgbClr>
          </a:solidFill>
          <a:ln>
            <a:solidFill>
              <a:srgbClr val="546AF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85665" y="4085590"/>
            <a:ext cx="2764790" cy="410845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30000"/>
              </a:lnSpc>
            </a:pPr>
            <a:r>
              <a:rPr lang="zh-CN" altLang="en-US" sz="1600" b="1">
                <a:solidFill>
                  <a:schemeClr val="bg1"/>
                </a:solidFill>
                <a:sym typeface="+mn-ea"/>
              </a:rPr>
              <a:t>技术创新</a:t>
            </a:r>
            <a:endParaRPr lang="zh-CN" altLang="en-US" sz="1600" b="1">
              <a:solidFill>
                <a:schemeClr val="bg1"/>
              </a:solidFill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320665" y="2324100"/>
            <a:ext cx="1494790" cy="1494790"/>
          </a:xfrm>
          <a:prstGeom prst="ellipse">
            <a:avLst/>
          </a:prstGeom>
          <a:gradFill flip="none" rotWithShape="1">
            <a:gsLst>
              <a:gs pos="35000">
                <a:srgbClr val="5469FE"/>
              </a:gs>
              <a:gs pos="100000">
                <a:srgbClr val="57AAFE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951470" y="1797685"/>
            <a:ext cx="3585210" cy="3585210"/>
          </a:xfrm>
          <a:prstGeom prst="ellipse">
            <a:avLst/>
          </a:prstGeom>
          <a:solidFill>
            <a:srgbClr val="5369FE">
              <a:alpha val="16000"/>
            </a:srgbClr>
          </a:solidFill>
          <a:ln>
            <a:solidFill>
              <a:srgbClr val="546AF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9195435" y="4085590"/>
            <a:ext cx="1099820" cy="450850"/>
          </a:xfrm>
          <a:prstGeom prst="rect">
            <a:avLst/>
          </a:prstGeom>
        </p:spPr>
        <p:txBody>
          <a:bodyPr wrap="none">
            <a:spAutoFit/>
          </a:bodyPr>
          <a:p>
            <a:pPr algn="ctr">
              <a:lnSpc>
                <a:spcPct val="130000"/>
              </a:lnSpc>
            </a:pPr>
            <a:r>
              <a:rPr lang="zh-CN" altLang="en-US" b="1">
                <a:solidFill>
                  <a:schemeClr val="bg1"/>
                </a:solidFill>
                <a:sym typeface="+mn-ea"/>
              </a:rPr>
              <a:t>商业模式</a:t>
            </a:r>
            <a:endParaRPr lang="zh-CN" altLang="en-US" b="1">
              <a:solidFill>
                <a:schemeClr val="bg1"/>
              </a:solidFill>
              <a:sym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599440" y="1797685"/>
            <a:ext cx="3585210" cy="3585210"/>
            <a:chOff x="2050" y="2968"/>
            <a:chExt cx="5646" cy="5646"/>
          </a:xfrm>
        </p:grpSpPr>
        <p:sp>
          <p:nvSpPr>
            <p:cNvPr id="79" name="椭圆 78"/>
            <p:cNvSpPr/>
            <p:nvPr/>
          </p:nvSpPr>
          <p:spPr>
            <a:xfrm>
              <a:off x="2050" y="2968"/>
              <a:ext cx="5646" cy="5646"/>
            </a:xfrm>
            <a:prstGeom prst="ellipse">
              <a:avLst/>
            </a:prstGeom>
            <a:solidFill>
              <a:srgbClr val="5369FE">
                <a:alpha val="16000"/>
              </a:srgbClr>
            </a:solidFill>
            <a:ln>
              <a:solidFill>
                <a:srgbClr val="546AF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 panose="020B0500000000000000" charset="-122"/>
                <a:cs typeface="+mn-cs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864" y="6571"/>
              <a:ext cx="4019" cy="71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lnSpc>
                  <a:spcPct val="130000"/>
                </a:lnSpc>
              </a:pPr>
              <a:r>
                <a:rPr lang="zh-CN" altLang="en-US" b="1">
                  <a:solidFill>
                    <a:schemeClr val="bg1"/>
                  </a:solidFill>
                  <a:latin typeface="+mn-ea"/>
                  <a:sym typeface="+mn-ea"/>
                </a:rPr>
                <a:t>监管合规</a:t>
              </a:r>
              <a:endParaRPr lang="zh-CN" altLang="en-US" b="1">
                <a:solidFill>
                  <a:schemeClr val="bg1"/>
                </a:solidFill>
                <a:latin typeface="+mn-ea"/>
                <a:sym typeface="+mn-ea"/>
              </a:endParaRPr>
            </a:p>
          </p:txBody>
        </p:sp>
        <p:sp>
          <p:nvSpPr>
            <p:cNvPr id="901" name="椭圆 900"/>
            <p:cNvSpPr/>
            <p:nvPr/>
          </p:nvSpPr>
          <p:spPr>
            <a:xfrm>
              <a:off x="3696" y="3797"/>
              <a:ext cx="2354" cy="2354"/>
            </a:xfrm>
            <a:prstGeom prst="ellipse">
              <a:avLst/>
            </a:prstGeom>
            <a:gradFill flip="none" rotWithShape="1">
              <a:gsLst>
                <a:gs pos="35000">
                  <a:srgbClr val="5469FE"/>
                </a:gs>
                <a:gs pos="100000">
                  <a:srgbClr val="57AA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 panose="020B0500000000000000" charset="-122"/>
                <a:cs typeface="+mn-cs"/>
              </a:endParaRPr>
            </a:p>
          </p:txBody>
        </p:sp>
        <p:pic>
          <p:nvPicPr>
            <p:cNvPr id="14" name="图片 13" descr="4524163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53" y="4254"/>
              <a:ext cx="1440" cy="1440"/>
            </a:xfrm>
            <a:prstGeom prst="rect">
              <a:avLst/>
            </a:prstGeom>
          </p:spPr>
        </p:pic>
      </p:grpSp>
      <p:pic>
        <p:nvPicPr>
          <p:cNvPr id="19" name="图片 18" descr="347113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43880" y="2614295"/>
            <a:ext cx="914400" cy="914400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9046845" y="2333625"/>
            <a:ext cx="1494790" cy="1494790"/>
            <a:chOff x="14247" y="3675"/>
            <a:chExt cx="2354" cy="2354"/>
          </a:xfrm>
        </p:grpSpPr>
        <p:sp>
          <p:nvSpPr>
            <p:cNvPr id="7" name="椭圆 6"/>
            <p:cNvSpPr/>
            <p:nvPr/>
          </p:nvSpPr>
          <p:spPr>
            <a:xfrm>
              <a:off x="14247" y="3675"/>
              <a:ext cx="2354" cy="2354"/>
            </a:xfrm>
            <a:prstGeom prst="ellipse">
              <a:avLst/>
            </a:prstGeom>
            <a:gradFill flip="none" rotWithShape="1">
              <a:gsLst>
                <a:gs pos="35000">
                  <a:srgbClr val="5469FE"/>
                </a:gs>
                <a:gs pos="100000">
                  <a:srgbClr val="57AA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 panose="020B0500000000000000" charset="-122"/>
                <a:cs typeface="+mn-cs"/>
              </a:endParaRPr>
            </a:p>
          </p:txBody>
        </p:sp>
        <p:pic>
          <p:nvPicPr>
            <p:cNvPr id="2" name="图片 1" descr="3641918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687" y="4132"/>
              <a:ext cx="1474" cy="1440"/>
            </a:xfrm>
            <a:prstGeom prst="rect">
              <a:avLst/>
            </a:prstGeom>
          </p:spPr>
        </p:pic>
      </p:grpSp>
    </p:spTree>
    <p:custDataLst>
      <p:tags r:id="rId1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政策和监管挑战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grpSp>
        <p:nvGrpSpPr>
          <p:cNvPr id="44" name="组合 43"/>
          <p:cNvGrpSpPr/>
          <p:nvPr/>
        </p:nvGrpSpPr>
        <p:grpSpPr>
          <a:xfrm>
            <a:off x="490220" y="4680585"/>
            <a:ext cx="11261090" cy="1859280"/>
            <a:chOff x="772" y="7056"/>
            <a:chExt cx="17734" cy="2928"/>
          </a:xfrm>
        </p:grpSpPr>
        <p:grpSp>
          <p:nvGrpSpPr>
            <p:cNvPr id="38" name="组合 37"/>
            <p:cNvGrpSpPr/>
            <p:nvPr/>
          </p:nvGrpSpPr>
          <p:grpSpPr>
            <a:xfrm rot="0">
              <a:off x="772" y="7108"/>
              <a:ext cx="5215" cy="2823"/>
              <a:chOff x="1622" y="1908"/>
              <a:chExt cx="9326" cy="5048"/>
            </a:xfrm>
          </p:grpSpPr>
          <p:pic>
            <p:nvPicPr>
              <p:cNvPr id="49" name="图片 48" descr="框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22" y="1908"/>
                <a:ext cx="9327" cy="5048"/>
              </a:xfrm>
              <a:prstGeom prst="rect">
                <a:avLst/>
              </a:prstGeom>
              <a:noFill/>
            </p:spPr>
          </p:pic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22" y="2222"/>
                <a:ext cx="8327" cy="4254"/>
              </a:xfrm>
              <a:prstGeom prst="rect">
                <a:avLst/>
              </a:prstGeom>
            </p:spPr>
          </p:pic>
        </p:grpSp>
        <p:grpSp>
          <p:nvGrpSpPr>
            <p:cNvPr id="62" name="组合 61"/>
            <p:cNvGrpSpPr/>
            <p:nvPr/>
          </p:nvGrpSpPr>
          <p:grpSpPr>
            <a:xfrm rot="0">
              <a:off x="6752" y="7118"/>
              <a:ext cx="5179" cy="2803"/>
              <a:chOff x="10156" y="1908"/>
              <a:chExt cx="7466" cy="4040"/>
            </a:xfrm>
          </p:grpSpPr>
          <p:pic>
            <p:nvPicPr>
              <p:cNvPr id="83" name="图片 82" descr="/Users/sulinqi/Downloads/图片2.png图片2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>
                <a:off x="10156" y="1908"/>
                <a:ext cx="7466" cy="4041"/>
              </a:xfrm>
              <a:prstGeom prst="rect">
                <a:avLst/>
              </a:prstGeom>
              <a:noFill/>
            </p:spPr>
          </p:pic>
          <p:pic>
            <p:nvPicPr>
              <p:cNvPr id="84" name="图片 8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545" y="2234"/>
                <a:ext cx="6712" cy="3418"/>
              </a:xfrm>
              <a:prstGeom prst="rect">
                <a:avLst/>
              </a:prstGeom>
            </p:spPr>
          </p:pic>
        </p:grpSp>
        <p:grpSp>
          <p:nvGrpSpPr>
            <p:cNvPr id="40" name="组合 39"/>
            <p:cNvGrpSpPr/>
            <p:nvPr/>
          </p:nvGrpSpPr>
          <p:grpSpPr>
            <a:xfrm>
              <a:off x="12696" y="7056"/>
              <a:ext cx="5811" cy="2928"/>
              <a:chOff x="12662" y="5886"/>
              <a:chExt cx="5811" cy="2928"/>
            </a:xfrm>
          </p:grpSpPr>
          <p:pic>
            <p:nvPicPr>
              <p:cNvPr id="39" name="图片 38" descr="20288573"/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12878" y="6102"/>
                <a:ext cx="395" cy="395"/>
              </a:xfrm>
              <a:prstGeom prst="rect">
                <a:avLst/>
              </a:prstGeom>
            </p:spPr>
          </p:pic>
          <p:sp>
            <p:nvSpPr>
              <p:cNvPr id="41" name="文本框 40"/>
              <p:cNvSpPr txBox="1"/>
              <p:nvPr/>
            </p:nvSpPr>
            <p:spPr>
              <a:xfrm>
                <a:off x="13633" y="5917"/>
                <a:ext cx="1728" cy="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>
                  <a:lnSpc>
                    <a:spcPct val="160000"/>
                  </a:lnSpc>
                </a:pPr>
                <a:r>
                  <a:rPr lang="zh-CN" altLang="en-US" sz="1600" spc="200" dirty="0" smtClean="0">
                    <a:solidFill>
                      <a:schemeClr val="bg1"/>
                    </a:solidFill>
                    <a:uFillTx/>
                    <a:latin typeface="汉仪雅酷黑W" panose="00020600040101010101" charset="-122"/>
                    <a:ea typeface="汉仪雅酷黑W" panose="00020600040101010101" charset="-122"/>
                    <a:cs typeface="汉仪雅酷黑W" panose="00020600040101010101" charset="-122"/>
                  </a:rPr>
                  <a:t>共识投票</a:t>
                </a:r>
                <a:endParaRPr lang="zh-CN" altLang="en-US" sz="1600" spc="200" dirty="0" smtClean="0">
                  <a:solidFill>
                    <a:schemeClr val="bg1"/>
                  </a:solidFill>
                  <a:uFillTx/>
                  <a:latin typeface="汉仪雅酷黑W" panose="00020600040101010101" charset="-122"/>
                  <a:ea typeface="汉仪雅酷黑W" panose="00020600040101010101" charset="-122"/>
                  <a:cs typeface="汉仪雅酷黑W" panose="00020600040101010101" charset="-122"/>
                </a:endParaRPr>
              </a:p>
            </p:txBody>
          </p:sp>
          <p:pic>
            <p:nvPicPr>
              <p:cNvPr id="42" name="图片 41" descr="20288444"/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5989" y="6102"/>
                <a:ext cx="395" cy="395"/>
              </a:xfrm>
              <a:prstGeom prst="rect">
                <a:avLst/>
              </a:prstGeom>
            </p:spPr>
          </p:pic>
          <p:sp>
            <p:nvSpPr>
              <p:cNvPr id="43" name="文本框 42"/>
              <p:cNvSpPr txBox="1"/>
              <p:nvPr/>
            </p:nvSpPr>
            <p:spPr>
              <a:xfrm>
                <a:off x="16745" y="5917"/>
                <a:ext cx="1728" cy="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>
                  <a:lnSpc>
                    <a:spcPct val="160000"/>
                  </a:lnSpc>
                </a:pPr>
                <a:r>
                  <a:rPr lang="zh-CN" altLang="en-US" sz="1600" spc="200" dirty="0" smtClean="0">
                    <a:solidFill>
                      <a:schemeClr val="bg1"/>
                    </a:solidFill>
                    <a:uFillTx/>
                    <a:latin typeface="汉仪雅酷黑W" panose="00020600040101010101" charset="-122"/>
                    <a:ea typeface="汉仪雅酷黑W" panose="00020600040101010101" charset="-122"/>
                    <a:cs typeface="汉仪雅酷黑W" panose="00020600040101010101" charset="-122"/>
                  </a:rPr>
                  <a:t>链上管理</a:t>
                </a:r>
                <a:endParaRPr lang="zh-CN" altLang="en-US" sz="1600" spc="200" dirty="0" smtClean="0">
                  <a:solidFill>
                    <a:schemeClr val="bg1"/>
                  </a:solidFill>
                  <a:uFillTx/>
                  <a:latin typeface="汉仪雅酷黑W" panose="00020600040101010101" charset="-122"/>
                  <a:ea typeface="汉仪雅酷黑W" panose="00020600040101010101" charset="-122"/>
                  <a:cs typeface="汉仪雅酷黑W" panose="00020600040101010101" charset="-122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6745" y="8019"/>
                <a:ext cx="1728" cy="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>
                  <a:lnSpc>
                    <a:spcPct val="160000"/>
                  </a:lnSpc>
                </a:pPr>
                <a:r>
                  <a:rPr lang="zh-CN" altLang="en-US" sz="1600" spc="200" dirty="0" smtClean="0">
                    <a:solidFill>
                      <a:schemeClr val="bg1"/>
                    </a:solidFill>
                    <a:uFillTx/>
                    <a:latin typeface="汉仪雅酷黑W" panose="00020600040101010101" charset="-122"/>
                    <a:ea typeface="汉仪雅酷黑W" panose="00020600040101010101" charset="-122"/>
                    <a:cs typeface="汉仪雅酷黑W" panose="00020600040101010101" charset="-122"/>
                  </a:rPr>
                  <a:t>证书下载</a:t>
                </a:r>
                <a:endParaRPr lang="zh-CN" altLang="en-US" sz="1600" spc="200" dirty="0" smtClean="0">
                  <a:solidFill>
                    <a:schemeClr val="bg1"/>
                  </a:solidFill>
                  <a:uFillTx/>
                  <a:latin typeface="汉仪雅酷黑W" panose="00020600040101010101" charset="-122"/>
                  <a:ea typeface="汉仪雅酷黑W" panose="00020600040101010101" charset="-122"/>
                  <a:cs typeface="汉仪雅酷黑W" panose="00020600040101010101" charset="-122"/>
                </a:endParaRPr>
              </a:p>
            </p:txBody>
          </p:sp>
          <p:pic>
            <p:nvPicPr>
              <p:cNvPr id="126" name="图片 125" descr="20288365"/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15989" y="8204"/>
                <a:ext cx="395" cy="395"/>
              </a:xfrm>
              <a:prstGeom prst="rect">
                <a:avLst/>
              </a:prstGeom>
            </p:spPr>
          </p:pic>
          <p:sp>
            <p:nvSpPr>
              <p:cNvPr id="131" name="文本框 130"/>
              <p:cNvSpPr txBox="1"/>
              <p:nvPr/>
            </p:nvSpPr>
            <p:spPr>
              <a:xfrm>
                <a:off x="13633" y="8019"/>
                <a:ext cx="1728" cy="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>
                  <a:lnSpc>
                    <a:spcPct val="160000"/>
                  </a:lnSpc>
                </a:pPr>
                <a:r>
                  <a:rPr lang="zh-CN" altLang="en-US" sz="1600" spc="200" dirty="0" smtClean="0">
                    <a:solidFill>
                      <a:schemeClr val="bg1"/>
                    </a:solidFill>
                    <a:uFillTx/>
                    <a:latin typeface="汉仪雅酷黑W" panose="00020600040101010101" charset="-122"/>
                    <a:ea typeface="汉仪雅酷黑W" panose="00020600040101010101" charset="-122"/>
                    <a:cs typeface="汉仪雅酷黑W" panose="00020600040101010101" charset="-122"/>
                  </a:rPr>
                  <a:t>合约审核</a:t>
                </a:r>
                <a:endParaRPr lang="zh-CN" altLang="en-US" sz="1600" spc="200" dirty="0" smtClean="0">
                  <a:solidFill>
                    <a:schemeClr val="bg1"/>
                  </a:solidFill>
                  <a:uFillTx/>
                  <a:latin typeface="汉仪雅酷黑W" panose="00020600040101010101" charset="-122"/>
                  <a:ea typeface="汉仪雅酷黑W" panose="00020600040101010101" charset="-122"/>
                  <a:cs typeface="汉仪雅酷黑W" panose="00020600040101010101" charset="-122"/>
                </a:endParaRPr>
              </a:p>
            </p:txBody>
          </p:sp>
          <p:pic>
            <p:nvPicPr>
              <p:cNvPr id="132" name="图片 131" descr="20289010"/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2878" y="8204"/>
                <a:ext cx="394" cy="394"/>
              </a:xfrm>
              <a:prstGeom prst="rect">
                <a:avLst/>
              </a:prstGeom>
            </p:spPr>
          </p:pic>
          <p:pic>
            <p:nvPicPr>
              <p:cNvPr id="46" name="图片 45" descr="20288529"/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12878" y="7145"/>
                <a:ext cx="395" cy="395"/>
              </a:xfrm>
              <a:prstGeom prst="rect">
                <a:avLst/>
              </a:prstGeom>
            </p:spPr>
          </p:pic>
          <p:sp>
            <p:nvSpPr>
              <p:cNvPr id="47" name="文本框 46"/>
              <p:cNvSpPr txBox="1"/>
              <p:nvPr/>
            </p:nvSpPr>
            <p:spPr>
              <a:xfrm>
                <a:off x="13633" y="6960"/>
                <a:ext cx="1728" cy="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>
                  <a:lnSpc>
                    <a:spcPct val="160000"/>
                  </a:lnSpc>
                </a:pPr>
                <a:r>
                  <a:rPr lang="zh-CN" altLang="en-US" sz="1600" spc="200" dirty="0" smtClean="0">
                    <a:solidFill>
                      <a:schemeClr val="bg1"/>
                    </a:solidFill>
                    <a:uFillTx/>
                    <a:latin typeface="汉仪雅酷黑W" panose="00020600040101010101" charset="-122"/>
                    <a:ea typeface="汉仪雅酷黑W" panose="00020600040101010101" charset="-122"/>
                    <a:cs typeface="汉仪雅酷黑W" panose="00020600040101010101" charset="-122"/>
                  </a:rPr>
                  <a:t>组织审查</a:t>
                </a:r>
                <a:endParaRPr lang="zh-CN" altLang="en-US" sz="1600" spc="200" dirty="0" smtClean="0">
                  <a:solidFill>
                    <a:schemeClr val="bg1"/>
                  </a:solidFill>
                  <a:uFillTx/>
                  <a:latin typeface="汉仪雅酷黑W" panose="00020600040101010101" charset="-122"/>
                  <a:ea typeface="汉仪雅酷黑W" panose="00020600040101010101" charset="-122"/>
                  <a:cs typeface="汉仪雅酷黑W" panose="00020600040101010101" charset="-122"/>
                </a:endParaRPr>
              </a:p>
            </p:txBody>
          </p:sp>
          <p:sp>
            <p:nvSpPr>
              <p:cNvPr id="135" name="文本框 134"/>
              <p:cNvSpPr txBox="1"/>
              <p:nvPr/>
            </p:nvSpPr>
            <p:spPr>
              <a:xfrm>
                <a:off x="16745" y="6960"/>
                <a:ext cx="1728" cy="7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l">
                  <a:lnSpc>
                    <a:spcPct val="160000"/>
                  </a:lnSpc>
                </a:pPr>
                <a:r>
                  <a:rPr lang="zh-CN" altLang="en-US" sz="1600" spc="200" dirty="0" smtClean="0">
                    <a:solidFill>
                      <a:schemeClr val="bg1"/>
                    </a:solidFill>
                    <a:uFillTx/>
                    <a:latin typeface="汉仪雅酷黑W" panose="00020600040101010101" charset="-122"/>
                    <a:ea typeface="汉仪雅酷黑W" panose="00020600040101010101" charset="-122"/>
                    <a:cs typeface="汉仪雅酷黑W" panose="00020600040101010101" charset="-122"/>
                  </a:rPr>
                  <a:t>数据监控</a:t>
                </a:r>
                <a:endParaRPr lang="zh-CN" altLang="en-US" sz="1600" spc="200" dirty="0" smtClean="0">
                  <a:solidFill>
                    <a:schemeClr val="bg1"/>
                  </a:solidFill>
                  <a:uFillTx/>
                  <a:latin typeface="汉仪雅酷黑W" panose="00020600040101010101" charset="-122"/>
                  <a:ea typeface="汉仪雅酷黑W" panose="00020600040101010101" charset="-122"/>
                  <a:cs typeface="汉仪雅酷黑W" panose="00020600040101010101" charset="-122"/>
                </a:endParaRPr>
              </a:p>
            </p:txBody>
          </p:sp>
          <p:pic>
            <p:nvPicPr>
              <p:cNvPr id="137" name="图片 136" descr="20288987"/>
              <p:cNvPicPr>
                <a:picLocks noChangeAspect="1"/>
              </p:cNvPicPr>
              <p:nvPr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15988" y="7144"/>
                <a:ext cx="396" cy="396"/>
              </a:xfrm>
              <a:prstGeom prst="rect">
                <a:avLst/>
              </a:prstGeom>
            </p:spPr>
          </p:pic>
          <p:grpSp>
            <p:nvGrpSpPr>
              <p:cNvPr id="48" name="组合 47"/>
              <p:cNvGrpSpPr/>
              <p:nvPr/>
            </p:nvGrpSpPr>
            <p:grpSpPr>
              <a:xfrm>
                <a:off x="12662" y="5886"/>
                <a:ext cx="826" cy="826"/>
                <a:chOff x="14125" y="2743"/>
                <a:chExt cx="2842" cy="2842"/>
              </a:xfrm>
            </p:grpSpPr>
            <p:sp>
              <p:nvSpPr>
                <p:cNvPr id="3422" name="椭圆 3421"/>
                <p:cNvSpPr/>
                <p:nvPr/>
              </p:nvSpPr>
              <p:spPr>
                <a:xfrm>
                  <a:off x="14487" y="3106"/>
                  <a:ext cx="2116" cy="2116"/>
                </a:xfrm>
                <a:prstGeom prst="ellipse">
                  <a:avLst/>
                </a:prstGeom>
                <a:noFill/>
                <a:ln w="19050">
                  <a:gradFill flip="none" rotWithShape="1">
                    <a:gsLst>
                      <a:gs pos="0">
                        <a:srgbClr val="F2F7FC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2112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3423" name="弧形 15"/>
                <p:cNvSpPr/>
                <p:nvPr/>
              </p:nvSpPr>
              <p:spPr>
                <a:xfrm>
                  <a:off x="14282" y="2900"/>
                  <a:ext cx="2528" cy="2528"/>
                </a:xfrm>
                <a:prstGeom prst="arc">
                  <a:avLst>
                    <a:gd name="adj1" fmla="val 16200000"/>
                    <a:gd name="adj2" fmla="val 4380896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>
                          <a:lumMod val="95000"/>
                          <a:alpha val="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1120000" scaled="1"/>
                    <a:tileRect/>
                  </a:gra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3424" name="椭圆 3423"/>
                <p:cNvSpPr/>
                <p:nvPr/>
              </p:nvSpPr>
              <p:spPr>
                <a:xfrm>
                  <a:off x="14125" y="2743"/>
                  <a:ext cx="2842" cy="2842"/>
                </a:xfrm>
                <a:prstGeom prst="ellipse">
                  <a:avLst/>
                </a:prstGeom>
                <a:noFill/>
                <a:ln w="635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7FC">
                          <a:alpha val="20000"/>
                        </a:srgbClr>
                      </a:gs>
                    </a:gsLst>
                    <a:lin ang="2094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15773" y="5886"/>
                <a:ext cx="826" cy="826"/>
                <a:chOff x="14125" y="2743"/>
                <a:chExt cx="2842" cy="2842"/>
              </a:xfrm>
            </p:grpSpPr>
            <p:sp>
              <p:nvSpPr>
                <p:cNvPr id="52" name="椭圆 51"/>
                <p:cNvSpPr/>
                <p:nvPr/>
              </p:nvSpPr>
              <p:spPr>
                <a:xfrm>
                  <a:off x="14487" y="3106"/>
                  <a:ext cx="2116" cy="2116"/>
                </a:xfrm>
                <a:prstGeom prst="ellipse">
                  <a:avLst/>
                </a:prstGeom>
                <a:noFill/>
                <a:ln w="19050">
                  <a:gradFill flip="none" rotWithShape="1">
                    <a:gsLst>
                      <a:gs pos="0">
                        <a:srgbClr val="F2F7FC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2112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53" name="弧形 15"/>
                <p:cNvSpPr/>
                <p:nvPr/>
              </p:nvSpPr>
              <p:spPr>
                <a:xfrm>
                  <a:off x="14282" y="2900"/>
                  <a:ext cx="2528" cy="2528"/>
                </a:xfrm>
                <a:prstGeom prst="arc">
                  <a:avLst>
                    <a:gd name="adj1" fmla="val 16200000"/>
                    <a:gd name="adj2" fmla="val 4380896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>
                          <a:lumMod val="95000"/>
                          <a:alpha val="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1120000" scaled="1"/>
                    <a:tileRect/>
                  </a:gra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14125" y="2743"/>
                  <a:ext cx="2842" cy="2842"/>
                </a:xfrm>
                <a:prstGeom prst="ellipse">
                  <a:avLst/>
                </a:prstGeom>
                <a:noFill/>
                <a:ln w="635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7FC">
                          <a:alpha val="20000"/>
                        </a:srgbClr>
                      </a:gs>
                    </a:gsLst>
                    <a:lin ang="2094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12662" y="6929"/>
                <a:ext cx="826" cy="826"/>
                <a:chOff x="14125" y="2743"/>
                <a:chExt cx="2842" cy="2842"/>
              </a:xfrm>
            </p:grpSpPr>
            <p:sp>
              <p:nvSpPr>
                <p:cNvPr id="56" name="椭圆 55"/>
                <p:cNvSpPr/>
                <p:nvPr/>
              </p:nvSpPr>
              <p:spPr>
                <a:xfrm>
                  <a:off x="14487" y="3106"/>
                  <a:ext cx="2116" cy="2116"/>
                </a:xfrm>
                <a:prstGeom prst="ellipse">
                  <a:avLst/>
                </a:prstGeom>
                <a:noFill/>
                <a:ln w="19050">
                  <a:gradFill flip="none" rotWithShape="1">
                    <a:gsLst>
                      <a:gs pos="0">
                        <a:srgbClr val="F2F7FC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2112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57" name="弧形 56"/>
                <p:cNvSpPr/>
                <p:nvPr/>
              </p:nvSpPr>
              <p:spPr>
                <a:xfrm>
                  <a:off x="14282" y="2900"/>
                  <a:ext cx="2528" cy="2528"/>
                </a:xfrm>
                <a:prstGeom prst="arc">
                  <a:avLst>
                    <a:gd name="adj1" fmla="val 16200000"/>
                    <a:gd name="adj2" fmla="val 4380896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>
                          <a:lumMod val="95000"/>
                          <a:alpha val="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1120000" scaled="1"/>
                    <a:tileRect/>
                  </a:gra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14125" y="2743"/>
                  <a:ext cx="2842" cy="2842"/>
                </a:xfrm>
                <a:prstGeom prst="ellipse">
                  <a:avLst/>
                </a:prstGeom>
                <a:noFill/>
                <a:ln w="635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7FC">
                          <a:alpha val="20000"/>
                        </a:srgbClr>
                      </a:gs>
                    </a:gsLst>
                    <a:lin ang="2094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</p:grpSp>
          <p:grpSp>
            <p:nvGrpSpPr>
              <p:cNvPr id="59" name="组合 58"/>
              <p:cNvGrpSpPr/>
              <p:nvPr/>
            </p:nvGrpSpPr>
            <p:grpSpPr>
              <a:xfrm>
                <a:off x="15773" y="6929"/>
                <a:ext cx="826" cy="826"/>
                <a:chOff x="14125" y="2743"/>
                <a:chExt cx="2842" cy="2842"/>
              </a:xfrm>
            </p:grpSpPr>
            <p:sp>
              <p:nvSpPr>
                <p:cNvPr id="60" name="椭圆 59"/>
                <p:cNvSpPr/>
                <p:nvPr/>
              </p:nvSpPr>
              <p:spPr>
                <a:xfrm>
                  <a:off x="14487" y="3106"/>
                  <a:ext cx="2116" cy="2116"/>
                </a:xfrm>
                <a:prstGeom prst="ellipse">
                  <a:avLst/>
                </a:prstGeom>
                <a:noFill/>
                <a:ln w="19050">
                  <a:gradFill flip="none" rotWithShape="1">
                    <a:gsLst>
                      <a:gs pos="0">
                        <a:srgbClr val="F2F7FC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2112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61" name="弧形 15"/>
                <p:cNvSpPr/>
                <p:nvPr/>
              </p:nvSpPr>
              <p:spPr>
                <a:xfrm>
                  <a:off x="14282" y="2900"/>
                  <a:ext cx="2528" cy="2528"/>
                </a:xfrm>
                <a:prstGeom prst="arc">
                  <a:avLst>
                    <a:gd name="adj1" fmla="val 16200000"/>
                    <a:gd name="adj2" fmla="val 4380896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>
                          <a:lumMod val="95000"/>
                          <a:alpha val="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1120000" scaled="1"/>
                    <a:tileRect/>
                  </a:gra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63" name="椭圆 62"/>
                <p:cNvSpPr/>
                <p:nvPr/>
              </p:nvSpPr>
              <p:spPr>
                <a:xfrm>
                  <a:off x="14125" y="2743"/>
                  <a:ext cx="2842" cy="2842"/>
                </a:xfrm>
                <a:prstGeom prst="ellipse">
                  <a:avLst/>
                </a:prstGeom>
                <a:noFill/>
                <a:ln w="635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7FC">
                          <a:alpha val="20000"/>
                        </a:srgbClr>
                      </a:gs>
                    </a:gsLst>
                    <a:lin ang="2094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12662" y="7988"/>
                <a:ext cx="826" cy="826"/>
                <a:chOff x="14125" y="2743"/>
                <a:chExt cx="2842" cy="2842"/>
              </a:xfrm>
            </p:grpSpPr>
            <p:sp>
              <p:nvSpPr>
                <p:cNvPr id="65" name="椭圆 64"/>
                <p:cNvSpPr/>
                <p:nvPr/>
              </p:nvSpPr>
              <p:spPr>
                <a:xfrm>
                  <a:off x="14487" y="3106"/>
                  <a:ext cx="2116" cy="2116"/>
                </a:xfrm>
                <a:prstGeom prst="ellipse">
                  <a:avLst/>
                </a:prstGeom>
                <a:noFill/>
                <a:ln w="19050">
                  <a:gradFill flip="none" rotWithShape="1">
                    <a:gsLst>
                      <a:gs pos="0">
                        <a:srgbClr val="F2F7FC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2112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66" name="弧形 65"/>
                <p:cNvSpPr/>
                <p:nvPr/>
              </p:nvSpPr>
              <p:spPr>
                <a:xfrm>
                  <a:off x="14282" y="2900"/>
                  <a:ext cx="2528" cy="2528"/>
                </a:xfrm>
                <a:prstGeom prst="arc">
                  <a:avLst>
                    <a:gd name="adj1" fmla="val 16200000"/>
                    <a:gd name="adj2" fmla="val 4380896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>
                          <a:lumMod val="95000"/>
                          <a:alpha val="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1120000" scaled="1"/>
                    <a:tileRect/>
                  </a:gra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67" name="椭圆 66"/>
                <p:cNvSpPr/>
                <p:nvPr/>
              </p:nvSpPr>
              <p:spPr>
                <a:xfrm>
                  <a:off x="14125" y="2743"/>
                  <a:ext cx="2842" cy="2842"/>
                </a:xfrm>
                <a:prstGeom prst="ellipse">
                  <a:avLst/>
                </a:prstGeom>
                <a:noFill/>
                <a:ln w="635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7FC">
                          <a:alpha val="20000"/>
                        </a:srgbClr>
                      </a:gs>
                    </a:gsLst>
                    <a:lin ang="2094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>
                <a:off x="15773" y="7988"/>
                <a:ext cx="826" cy="826"/>
                <a:chOff x="14125" y="2743"/>
                <a:chExt cx="2842" cy="2842"/>
              </a:xfrm>
            </p:grpSpPr>
            <p:sp>
              <p:nvSpPr>
                <p:cNvPr id="69" name="椭圆 68"/>
                <p:cNvSpPr/>
                <p:nvPr/>
              </p:nvSpPr>
              <p:spPr>
                <a:xfrm>
                  <a:off x="14487" y="3106"/>
                  <a:ext cx="2116" cy="2116"/>
                </a:xfrm>
                <a:prstGeom prst="ellipse">
                  <a:avLst/>
                </a:prstGeom>
                <a:noFill/>
                <a:ln w="19050">
                  <a:gradFill flip="none" rotWithShape="1">
                    <a:gsLst>
                      <a:gs pos="0">
                        <a:srgbClr val="F2F7FC"/>
                      </a:gs>
                      <a:gs pos="100000">
                        <a:schemeClr val="bg1">
                          <a:alpha val="0"/>
                        </a:schemeClr>
                      </a:gs>
                    </a:gsLst>
                    <a:lin ang="21120000" scaled="1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70" name="弧形 15"/>
                <p:cNvSpPr/>
                <p:nvPr/>
              </p:nvSpPr>
              <p:spPr>
                <a:xfrm>
                  <a:off x="14282" y="2900"/>
                  <a:ext cx="2528" cy="2528"/>
                </a:xfrm>
                <a:prstGeom prst="arc">
                  <a:avLst>
                    <a:gd name="adj1" fmla="val 16200000"/>
                    <a:gd name="adj2" fmla="val 4380896"/>
                  </a:avLst>
                </a:prstGeom>
                <a:noFill/>
                <a:ln w="19050">
                  <a:gradFill flip="none" rotWithShape="1">
                    <a:gsLst>
                      <a:gs pos="0">
                        <a:schemeClr val="bg1">
                          <a:lumMod val="95000"/>
                          <a:alpha val="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1120000" scaled="1"/>
                    <a:tileRect/>
                  </a:gra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>
                  <a:off x="14125" y="2743"/>
                  <a:ext cx="2842" cy="2842"/>
                </a:xfrm>
                <a:prstGeom prst="ellipse">
                  <a:avLst/>
                </a:prstGeom>
                <a:noFill/>
                <a:ln w="6350">
                  <a:gradFill flip="none" rotWithShape="1">
                    <a:gsLst>
                      <a:gs pos="0">
                        <a:schemeClr val="bg1"/>
                      </a:gs>
                      <a:gs pos="100000">
                        <a:srgbClr val="F2F7FC">
                          <a:alpha val="20000"/>
                        </a:srgbClr>
                      </a:gs>
                    </a:gsLst>
                    <a:lin ang="20940000" scaled="0"/>
                    <a:tileRect/>
                  </a:gra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600">
                    <a:solidFill>
                      <a:srgbClr val="F2F7FC"/>
                    </a:solidFill>
                  </a:endParaRPr>
                </a:p>
              </p:txBody>
            </p:sp>
          </p:grpSp>
        </p:grpSp>
      </p:grpSp>
      <p:sp useBgFill="1">
        <p:nvSpPr>
          <p:cNvPr id="72" name="矩形 71"/>
          <p:cNvSpPr/>
          <p:nvPr/>
        </p:nvSpPr>
        <p:spPr>
          <a:xfrm>
            <a:off x="381000" y="1088390"/>
            <a:ext cx="4321810" cy="3343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385445" y="1088390"/>
            <a:ext cx="11372215" cy="2768600"/>
          </a:xfrm>
          <a:prstGeom prst="rect">
            <a:avLst/>
          </a:prstGeom>
          <a:solidFill>
            <a:srgbClr val="2B46C2">
              <a:alpha val="34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4" name="文本框 73"/>
          <p:cNvSpPr txBox="1"/>
          <p:nvPr/>
        </p:nvSpPr>
        <p:spPr>
          <a:xfrm>
            <a:off x="547370" y="1247775"/>
            <a:ext cx="2430145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r>
              <a:rPr lang="zh-CN" altLang="zh-CN" kern="1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政策和监管挑战</a:t>
            </a:r>
            <a:endParaRPr lang="zh-CN" altLang="zh-CN" kern="1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>
            <a:off x="385445" y="1174750"/>
            <a:ext cx="0" cy="38925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组合 75"/>
          <p:cNvGrpSpPr/>
          <p:nvPr/>
        </p:nvGrpSpPr>
        <p:grpSpPr>
          <a:xfrm>
            <a:off x="10058400" y="1294765"/>
            <a:ext cx="1517650" cy="167005"/>
            <a:chOff x="4680" y="2939"/>
            <a:chExt cx="2390" cy="263"/>
          </a:xfrm>
        </p:grpSpPr>
        <p:cxnSp>
          <p:nvCxnSpPr>
            <p:cNvPr id="77" name="直接连接符 76"/>
            <p:cNvCxnSpPr/>
            <p:nvPr/>
          </p:nvCxnSpPr>
          <p:spPr>
            <a:xfrm>
              <a:off x="4680" y="2939"/>
              <a:ext cx="239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6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组合 77"/>
            <p:cNvGrpSpPr/>
            <p:nvPr/>
          </p:nvGrpSpPr>
          <p:grpSpPr>
            <a:xfrm rot="0">
              <a:off x="4680" y="3004"/>
              <a:ext cx="1400" cy="198"/>
              <a:chOff x="5131601" y="3071272"/>
              <a:chExt cx="1155954" cy="179101"/>
            </a:xfr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0" scaled="0"/>
            </a:gradFill>
          </p:grpSpPr>
          <p:sp>
            <p:nvSpPr>
              <p:cNvPr id="79" name="平行四边形 78"/>
              <p:cNvSpPr/>
              <p:nvPr/>
            </p:nvSpPr>
            <p:spPr>
              <a:xfrm>
                <a:off x="513160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1" name="平行四边形 80"/>
              <p:cNvSpPr/>
              <p:nvPr/>
            </p:nvSpPr>
            <p:spPr>
              <a:xfrm>
                <a:off x="520327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2" name="平行四边形 81"/>
              <p:cNvSpPr/>
              <p:nvPr/>
            </p:nvSpPr>
            <p:spPr>
              <a:xfrm>
                <a:off x="5274945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5" name="平行四边形 84"/>
              <p:cNvSpPr/>
              <p:nvPr/>
            </p:nvSpPr>
            <p:spPr>
              <a:xfrm>
                <a:off x="5346617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6" name="平行四边形 85"/>
              <p:cNvSpPr/>
              <p:nvPr/>
            </p:nvSpPr>
            <p:spPr>
              <a:xfrm>
                <a:off x="5418289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7" name="平行四边形 86"/>
              <p:cNvSpPr/>
              <p:nvPr/>
            </p:nvSpPr>
            <p:spPr>
              <a:xfrm>
                <a:off x="548996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8" name="平行四边形 87"/>
              <p:cNvSpPr/>
              <p:nvPr/>
            </p:nvSpPr>
            <p:spPr>
              <a:xfrm>
                <a:off x="556163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9" name="平行四边形 88"/>
              <p:cNvSpPr/>
              <p:nvPr/>
            </p:nvSpPr>
            <p:spPr>
              <a:xfrm>
                <a:off x="5633306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0" name="平行四边形 89"/>
              <p:cNvSpPr/>
              <p:nvPr/>
            </p:nvSpPr>
            <p:spPr>
              <a:xfrm>
                <a:off x="571580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1" name="平行四边形 90"/>
              <p:cNvSpPr/>
              <p:nvPr/>
            </p:nvSpPr>
            <p:spPr>
              <a:xfrm>
                <a:off x="578747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2" name="平行四边形 91"/>
              <p:cNvSpPr/>
              <p:nvPr/>
            </p:nvSpPr>
            <p:spPr>
              <a:xfrm>
                <a:off x="5859145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3" name="平行四边形 92"/>
              <p:cNvSpPr/>
              <p:nvPr/>
            </p:nvSpPr>
            <p:spPr>
              <a:xfrm>
                <a:off x="5930817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4" name="平行四边形 93"/>
              <p:cNvSpPr/>
              <p:nvPr/>
            </p:nvSpPr>
            <p:spPr>
              <a:xfrm>
                <a:off x="6002489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5" name="平行四边形 94"/>
              <p:cNvSpPr/>
              <p:nvPr/>
            </p:nvSpPr>
            <p:spPr>
              <a:xfrm>
                <a:off x="607416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6" name="平行四边形 95"/>
              <p:cNvSpPr/>
              <p:nvPr/>
            </p:nvSpPr>
            <p:spPr>
              <a:xfrm>
                <a:off x="614583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97" name="平行四边形 96"/>
              <p:cNvSpPr/>
              <p:nvPr/>
            </p:nvSpPr>
            <p:spPr>
              <a:xfrm>
                <a:off x="6217506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125" name="矩形 124"/>
            <p:cNvSpPr/>
            <p:nvPr/>
          </p:nvSpPr>
          <p:spPr>
            <a:xfrm>
              <a:off x="6851" y="3036"/>
              <a:ext cx="210" cy="13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6605" y="3036"/>
              <a:ext cx="210" cy="13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6358" y="3036"/>
              <a:ext cx="210" cy="136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29" name="内容占位符 2"/>
          <p:cNvSpPr>
            <a:spLocks noGrp="1"/>
          </p:cNvSpPr>
          <p:nvPr/>
        </p:nvSpPr>
        <p:spPr>
          <a:xfrm>
            <a:off x="547370" y="1710690"/>
            <a:ext cx="10591800" cy="1769745"/>
          </a:xfrm>
          <a:prstGeom prst="rect">
            <a:avLst/>
          </a:prstGeom>
        </p:spPr>
        <p:txBody>
          <a:bodyPr vert="horz" wrap="square" lIns="90000" tIns="46800" rIns="90000" bIns="46800" rtlCol="0">
            <a:sp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建立相关技术规范，明确开放许可链的定义，提出具体技术要求，指导和规范开放许可链市场；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建立并落实开放许可链评级制度，对开发者选择开放许可链提供指导；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为监管提供方便有效的监管手段，对链上治理提供有效机制和工具；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推动相关法律法规的明确，数据所有权以及责任边界问题。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3" name="内容占位符 2"/>
          <p:cNvSpPr>
            <a:spLocks noGrp="1"/>
          </p:cNvSpPr>
          <p:nvPr/>
        </p:nvSpPr>
        <p:spPr>
          <a:xfrm>
            <a:off x="668020" y="2853055"/>
            <a:ext cx="8203565" cy="42989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4" name="内容占位符 2"/>
          <p:cNvSpPr>
            <a:spLocks noGrp="1"/>
          </p:cNvSpPr>
          <p:nvPr/>
        </p:nvSpPr>
        <p:spPr>
          <a:xfrm>
            <a:off x="668020" y="3388360"/>
            <a:ext cx="8203565" cy="50292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PA-标题1"/>
          <p:cNvSpPr/>
          <p:nvPr>
            <p:custDataLst>
              <p:tags r:id="rId21"/>
            </p:custDataLst>
          </p:nvPr>
        </p:nvSpPr>
        <p:spPr>
          <a:xfrm>
            <a:off x="385445" y="4132580"/>
            <a:ext cx="2495550" cy="464185"/>
          </a:xfrm>
          <a:prstGeom prst="snip2DiagRect">
            <a:avLst/>
          </a:prstGeom>
          <a:gradFill>
            <a:gsLst>
              <a:gs pos="41000">
                <a:srgbClr val="5468FF"/>
              </a:gs>
              <a:gs pos="100000">
                <a:srgbClr val="58B2FF"/>
              </a:gs>
            </a:gsLst>
            <a:lin ang="0" scaled="0"/>
          </a:gradFill>
          <a:ln w="8373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  <a:cs typeface="汉仪雅酷黑简" panose="00020600040101010101" charset="-122"/>
                <a:sym typeface="+mn-ea"/>
              </a:rPr>
              <a:t>海峡链节点管理者后台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  <a:cs typeface="汉仪雅酷黑简" panose="00020600040101010101" charset="-122"/>
              <a:sym typeface="+mn-ea"/>
            </a:endParaRPr>
          </a:p>
        </p:txBody>
      </p:sp>
      <p:sp>
        <p:nvSpPr>
          <p:cNvPr id="901" name="椭圆 900"/>
          <p:cNvSpPr/>
          <p:nvPr/>
        </p:nvSpPr>
        <p:spPr>
          <a:xfrm>
            <a:off x="9898063" y="1785938"/>
            <a:ext cx="1494790" cy="1494790"/>
          </a:xfrm>
          <a:prstGeom prst="ellipse">
            <a:avLst/>
          </a:prstGeom>
          <a:gradFill flip="none" rotWithShape="1">
            <a:gsLst>
              <a:gs pos="35000">
                <a:srgbClr val="5469FE"/>
              </a:gs>
              <a:gs pos="100000">
                <a:srgbClr val="57AAFE"/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boto" panose="02000000000000000000"/>
              <a:ea typeface="思源黑体 CN Regular" panose="020B0500000000000000" charset="-122"/>
              <a:cs typeface="+mn-cs"/>
            </a:endParaRPr>
          </a:p>
        </p:txBody>
      </p:sp>
      <p:pic>
        <p:nvPicPr>
          <p:cNvPr id="14" name="图片 13" descr="4524163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188258" y="2076133"/>
            <a:ext cx="914400" cy="91440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图片 15" descr="Group 357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 descr="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320" y="0"/>
            <a:ext cx="12192000" cy="6858000"/>
          </a:xfrm>
          <a:prstGeom prst="rect">
            <a:avLst/>
          </a:prstGeom>
        </p:spPr>
      </p:pic>
      <p:pic>
        <p:nvPicPr>
          <p:cNvPr id="5" name="图片 4" descr="Group 119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075" y="0"/>
            <a:ext cx="10809605" cy="68580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636385" y="1777365"/>
            <a:ext cx="4963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区块链发展回顾与展望</a:t>
            </a:r>
            <a:endParaRPr lang="zh-CN" altLang="en-US" sz="280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36385" y="3254375"/>
            <a:ext cx="4963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开放许可链架构与特点</a:t>
            </a:r>
            <a:endParaRPr lang="zh-CN" altLang="en-US" sz="280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36385" y="4731385"/>
            <a:ext cx="49637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8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</a:rPr>
              <a:t>开放许可链挑战与机遇</a:t>
            </a:r>
            <a:endParaRPr lang="zh-CN" altLang="en-US" sz="280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 rot="0">
            <a:off x="1551305" y="1735455"/>
            <a:ext cx="1707515" cy="1375410"/>
            <a:chOff x="3221" y="1811"/>
            <a:chExt cx="2689" cy="2166"/>
          </a:xfrm>
        </p:grpSpPr>
        <p:sp>
          <p:nvSpPr>
            <p:cNvPr id="9" name="文本框 8"/>
            <p:cNvSpPr txBox="1"/>
            <p:nvPr/>
          </p:nvSpPr>
          <p:spPr>
            <a:xfrm>
              <a:off x="3221" y="1811"/>
              <a:ext cx="2688" cy="15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dist"/>
              <a:r>
                <a:rPr lang="zh-CN" altLang="en-US" sz="6000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</a:rPr>
                <a:t>目录</a:t>
              </a:r>
              <a:endParaRPr lang="zh-CN" altLang="en-US" sz="60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21" y="3349"/>
              <a:ext cx="268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en-US" altLang="zh-CN" sz="2000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-95J" charset="0"/>
                </a:rPr>
                <a:t>CONTENT</a:t>
              </a:r>
              <a:endParaRPr lang="en-US" altLang="zh-CN" sz="20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-95J" charset="0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828030" y="1777365"/>
            <a:ext cx="67754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gradFill>
                  <a:gsLst>
                    <a:gs pos="0">
                      <a:srgbClr val="5468FF"/>
                    </a:gs>
                    <a:gs pos="100000">
                      <a:srgbClr val="59D0FF"/>
                    </a:gs>
                  </a:gsLst>
                  <a:lin ang="0" scaled="0"/>
                </a:gradFill>
                <a:latin typeface="造字工房力黑（非商用）" charset="-122"/>
                <a:ea typeface="造字工房力黑（非商用）" charset="-122"/>
              </a:rPr>
              <a:t>01</a:t>
            </a:r>
            <a:endParaRPr lang="en-US" altLang="zh-CN" sz="2800">
              <a:gradFill>
                <a:gsLst>
                  <a:gs pos="0">
                    <a:srgbClr val="5468FF"/>
                  </a:gs>
                  <a:gs pos="100000">
                    <a:srgbClr val="59D0FF"/>
                  </a:gs>
                </a:gsLst>
                <a:lin ang="0" scaled="0"/>
              </a:gradFill>
              <a:latin typeface="造字工房力黑（非商用）" charset="-122"/>
              <a:ea typeface="造字工房力黑（非商用）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86755" y="3254375"/>
            <a:ext cx="7734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gradFill>
                  <a:gsLst>
                    <a:gs pos="0">
                      <a:srgbClr val="5468FF"/>
                    </a:gs>
                    <a:gs pos="100000">
                      <a:srgbClr val="59D0FF"/>
                    </a:gs>
                  </a:gsLst>
                  <a:lin ang="0" scaled="0"/>
                </a:gradFill>
                <a:latin typeface="造字工房力黑（非商用）" charset="-122"/>
                <a:ea typeface="造字工房力黑（非商用）" charset="-122"/>
              </a:rPr>
              <a:t>02</a:t>
            </a:r>
            <a:endParaRPr lang="en-US" altLang="zh-CN" sz="2800">
              <a:gradFill>
                <a:gsLst>
                  <a:gs pos="0">
                    <a:srgbClr val="5468FF"/>
                  </a:gs>
                  <a:gs pos="100000">
                    <a:srgbClr val="59D0FF"/>
                  </a:gs>
                </a:gsLst>
                <a:lin ang="0" scaled="0"/>
              </a:gradFill>
              <a:latin typeface="造字工房力黑（非商用）" charset="-122"/>
              <a:ea typeface="造字工房力黑（非商用）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86755" y="4731385"/>
            <a:ext cx="7797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gradFill>
                  <a:gsLst>
                    <a:gs pos="0">
                      <a:srgbClr val="5468FF"/>
                    </a:gs>
                    <a:gs pos="100000">
                      <a:srgbClr val="59D0FF"/>
                    </a:gs>
                  </a:gsLst>
                  <a:lin ang="0" scaled="0"/>
                </a:gradFill>
                <a:latin typeface="造字工房力黑（非商用）" charset="-122"/>
                <a:ea typeface="造字工房力黑（非商用）" charset="-122"/>
              </a:rPr>
              <a:t>03</a:t>
            </a:r>
            <a:endParaRPr lang="en-US" altLang="zh-CN" sz="2800">
              <a:gradFill>
                <a:gsLst>
                  <a:gs pos="0">
                    <a:srgbClr val="5468FF"/>
                  </a:gs>
                  <a:gs pos="100000">
                    <a:srgbClr val="59D0FF"/>
                  </a:gs>
                </a:gsLst>
                <a:lin ang="0" scaled="0"/>
              </a:gradFill>
              <a:latin typeface="造字工房力黑（非商用）" charset="-122"/>
              <a:ea typeface="造字工房力黑（非商用）" charset="-122"/>
            </a:endParaRPr>
          </a:p>
        </p:txBody>
      </p:sp>
      <p:pic>
        <p:nvPicPr>
          <p:cNvPr id="12" name="图片 11" descr="Rectangle 56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845" y="1549400"/>
            <a:ext cx="2463800" cy="101600"/>
          </a:xfrm>
          <a:prstGeom prst="rect">
            <a:avLst/>
          </a:prstGeom>
        </p:spPr>
      </p:pic>
      <p:pic>
        <p:nvPicPr>
          <p:cNvPr id="14" name="图片 13" descr="Rectangle 566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V="1">
            <a:off x="1172845" y="3134995"/>
            <a:ext cx="2463800" cy="101600"/>
          </a:xfrm>
          <a:prstGeom prst="rect">
            <a:avLst/>
          </a:prstGeom>
        </p:spPr>
      </p:pic>
      <p:pic>
        <p:nvPicPr>
          <p:cNvPr id="8" name="图片 7" descr="Fram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20" y="340360"/>
            <a:ext cx="1938020" cy="466090"/>
          </a:xfrm>
          <a:prstGeom prst="rect">
            <a:avLst/>
          </a:prstGeom>
        </p:spPr>
      </p:pic>
      <p:pic>
        <p:nvPicPr>
          <p:cNvPr id="3" name="图片 2" descr="B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9375" y="340360"/>
            <a:ext cx="1735455" cy="46672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技术挑战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pic>
        <p:nvPicPr>
          <p:cNvPr id="344" name="图片 343" descr="图片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0013" y="2264410"/>
            <a:ext cx="6654800" cy="3279140"/>
          </a:xfrm>
          <a:prstGeom prst="rect">
            <a:avLst/>
          </a:prstGeom>
        </p:spPr>
      </p:pic>
      <p:sp useBgFill="1">
        <p:nvSpPr>
          <p:cNvPr id="14" name="矩形 13"/>
          <p:cNvSpPr/>
          <p:nvPr/>
        </p:nvSpPr>
        <p:spPr>
          <a:xfrm>
            <a:off x="451485" y="1628140"/>
            <a:ext cx="4321810" cy="33432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451485" y="1557020"/>
            <a:ext cx="4321810" cy="4226560"/>
          </a:xfrm>
          <a:prstGeom prst="rect">
            <a:avLst/>
          </a:prstGeom>
          <a:solidFill>
            <a:srgbClr val="2B46C2">
              <a:alpha val="34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文本框 15"/>
          <p:cNvSpPr txBox="1"/>
          <p:nvPr/>
        </p:nvSpPr>
        <p:spPr>
          <a:xfrm>
            <a:off x="617855" y="1787525"/>
            <a:ext cx="2430145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r>
              <a:rPr lang="zh-CN" altLang="zh-CN" kern="1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技术挑战</a:t>
            </a:r>
            <a:endParaRPr lang="zh-CN" altLang="zh-CN" kern="1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455930" y="1714500"/>
            <a:ext cx="0" cy="38925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3042285" y="1834515"/>
            <a:ext cx="1517650" cy="0"/>
          </a:xfrm>
          <a:prstGeom prst="line">
            <a:avLst/>
          </a:prstGeom>
          <a:ln>
            <a:gradFill>
              <a:gsLst>
                <a:gs pos="0">
                  <a:schemeClr val="bg1">
                    <a:alpha val="6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组合 99"/>
          <p:cNvGrpSpPr/>
          <p:nvPr/>
        </p:nvGrpSpPr>
        <p:grpSpPr>
          <a:xfrm rot="0">
            <a:off x="3042285" y="1875790"/>
            <a:ext cx="889000" cy="125730"/>
            <a:chOff x="5131601" y="3071272"/>
            <a:chExt cx="1155954" cy="179101"/>
          </a:xfr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25000"/>
                </a:schemeClr>
              </a:gs>
            </a:gsLst>
            <a:lin ang="0" scaled="0"/>
          </a:gradFill>
        </p:grpSpPr>
        <p:sp>
          <p:nvSpPr>
            <p:cNvPr id="101" name="平行四边形 100"/>
            <p:cNvSpPr/>
            <p:nvPr/>
          </p:nvSpPr>
          <p:spPr>
            <a:xfrm>
              <a:off x="5131601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2" name="平行四边形 101"/>
            <p:cNvSpPr/>
            <p:nvPr/>
          </p:nvSpPr>
          <p:spPr>
            <a:xfrm>
              <a:off x="5203273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3" name="平行四边形 102"/>
            <p:cNvSpPr/>
            <p:nvPr/>
          </p:nvSpPr>
          <p:spPr>
            <a:xfrm>
              <a:off x="5274945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4" name="平行四边形 103"/>
            <p:cNvSpPr/>
            <p:nvPr/>
          </p:nvSpPr>
          <p:spPr>
            <a:xfrm>
              <a:off x="5346617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5" name="平行四边形 104"/>
            <p:cNvSpPr/>
            <p:nvPr/>
          </p:nvSpPr>
          <p:spPr>
            <a:xfrm>
              <a:off x="5418289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6" name="平行四边形 105"/>
            <p:cNvSpPr/>
            <p:nvPr/>
          </p:nvSpPr>
          <p:spPr>
            <a:xfrm>
              <a:off x="5489961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7" name="平行四边形 106"/>
            <p:cNvSpPr/>
            <p:nvPr/>
          </p:nvSpPr>
          <p:spPr>
            <a:xfrm>
              <a:off x="5561633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8" name="平行四边形 107"/>
            <p:cNvSpPr/>
            <p:nvPr/>
          </p:nvSpPr>
          <p:spPr>
            <a:xfrm>
              <a:off x="5633306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9" name="平行四边形 108"/>
            <p:cNvSpPr/>
            <p:nvPr/>
          </p:nvSpPr>
          <p:spPr>
            <a:xfrm>
              <a:off x="5715801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0" name="平行四边形 109"/>
            <p:cNvSpPr/>
            <p:nvPr/>
          </p:nvSpPr>
          <p:spPr>
            <a:xfrm>
              <a:off x="5787473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1" name="平行四边形 110"/>
            <p:cNvSpPr/>
            <p:nvPr/>
          </p:nvSpPr>
          <p:spPr>
            <a:xfrm>
              <a:off x="5859145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2" name="平行四边形 111"/>
            <p:cNvSpPr/>
            <p:nvPr/>
          </p:nvSpPr>
          <p:spPr>
            <a:xfrm>
              <a:off x="5930817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" name="平行四边形 1"/>
            <p:cNvSpPr/>
            <p:nvPr/>
          </p:nvSpPr>
          <p:spPr>
            <a:xfrm>
              <a:off x="6002489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6074161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5" name="平行四边形 114"/>
            <p:cNvSpPr/>
            <p:nvPr/>
          </p:nvSpPr>
          <p:spPr>
            <a:xfrm>
              <a:off x="6145833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" name="平行四边形 3"/>
            <p:cNvSpPr/>
            <p:nvPr/>
          </p:nvSpPr>
          <p:spPr>
            <a:xfrm>
              <a:off x="6217506" y="3071272"/>
              <a:ext cx="70049" cy="179101"/>
            </a:xfrm>
            <a:prstGeom prst="parallelogram">
              <a:avLst>
                <a:gd name="adj" fmla="val 5047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5" name="矩形 4"/>
          <p:cNvSpPr/>
          <p:nvPr/>
        </p:nvSpPr>
        <p:spPr>
          <a:xfrm>
            <a:off x="4420870" y="1896110"/>
            <a:ext cx="133350" cy="86360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4264660" y="1896110"/>
            <a:ext cx="133350" cy="8636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4107815" y="1896110"/>
            <a:ext cx="133350" cy="86360"/>
          </a:xfrm>
          <a:prstGeom prst="rect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742950" y="2364740"/>
            <a:ext cx="3517900" cy="1640205"/>
          </a:xfrm>
          <a:prstGeom prst="rect">
            <a:avLst/>
          </a:prstGeom>
        </p:spPr>
        <p:txBody>
          <a:bodyPr vert="horz" wrap="square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私钥管理和信任的挑战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是否开源，底层开源，合约开源？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服务可用性、性能、安全的挑战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隐私保护挑战（如何在数据全公开下保护隐私，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ZK,MPC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，同态等）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/>
        </p:nvSpPr>
        <p:spPr>
          <a:xfrm>
            <a:off x="742950" y="3997325"/>
            <a:ext cx="3517900" cy="429895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742950" y="4688840"/>
            <a:ext cx="3517900" cy="71120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PA-标题1"/>
          <p:cNvSpPr/>
          <p:nvPr>
            <p:custDataLst>
              <p:tags r:id="rId6"/>
            </p:custDataLst>
          </p:nvPr>
        </p:nvSpPr>
        <p:spPr>
          <a:xfrm>
            <a:off x="7390765" y="1631950"/>
            <a:ext cx="2233295" cy="464185"/>
          </a:xfrm>
          <a:prstGeom prst="snip2DiagRect">
            <a:avLst/>
          </a:prstGeom>
          <a:gradFill>
            <a:gsLst>
              <a:gs pos="41000">
                <a:srgbClr val="5468FF"/>
              </a:gs>
              <a:gs pos="100000">
                <a:srgbClr val="58B2FF"/>
              </a:gs>
            </a:gsLst>
            <a:lin ang="0" scaled="0"/>
          </a:gradFill>
          <a:ln w="8373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  <a:cs typeface="汉仪雅酷黑简" panose="00020600040101010101" charset="-122"/>
                <a:sym typeface="+mn-ea"/>
              </a:rPr>
              <a:t>海峡链技术架构图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  <a:cs typeface="汉仪雅酷黑简" panose="00020600040101010101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37870" y="5118100"/>
            <a:ext cx="1097915" cy="1097915"/>
            <a:chOff x="1162" y="8060"/>
            <a:chExt cx="2354" cy="2354"/>
          </a:xfrm>
        </p:grpSpPr>
        <p:sp>
          <p:nvSpPr>
            <p:cNvPr id="12" name="椭圆 11"/>
            <p:cNvSpPr/>
            <p:nvPr/>
          </p:nvSpPr>
          <p:spPr>
            <a:xfrm>
              <a:off x="1162" y="8060"/>
              <a:ext cx="2354" cy="2354"/>
            </a:xfrm>
            <a:prstGeom prst="ellipse">
              <a:avLst/>
            </a:prstGeom>
            <a:gradFill flip="none" rotWithShape="1">
              <a:gsLst>
                <a:gs pos="35000">
                  <a:srgbClr val="5469FE"/>
                </a:gs>
                <a:gs pos="100000">
                  <a:srgbClr val="57AA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 panose="020B0500000000000000" charset="-122"/>
                <a:cs typeface="+mn-cs"/>
              </a:endParaRPr>
            </a:p>
          </p:txBody>
        </p:sp>
        <p:pic>
          <p:nvPicPr>
            <p:cNvPr id="19" name="图片 18" descr="3471130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619" y="8517"/>
              <a:ext cx="1440" cy="1440"/>
            </a:xfrm>
            <a:prstGeom prst="rect">
              <a:avLst/>
            </a:prstGeom>
          </p:spPr>
        </p:pic>
      </p:grpSp>
    </p:spTree>
    <p:custDataLst>
      <p:tags r:id="rId9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生态建设挑战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pic>
        <p:nvPicPr>
          <p:cNvPr id="13" name="图片 12" descr="C:\Users\77444\Desktop\-s-生态图.png-s-生态图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/>
          <a:stretch>
            <a:fillRect/>
          </a:stretch>
        </p:blipFill>
        <p:spPr>
          <a:xfrm>
            <a:off x="6188393" y="1356995"/>
            <a:ext cx="5720080" cy="379666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 rot="0">
            <a:off x="9394825" y="984885"/>
            <a:ext cx="2007235" cy="1303655"/>
            <a:chOff x="14625" y="3199"/>
            <a:chExt cx="3926" cy="254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7">
              <a:alphaModFix amt="20000"/>
            </a:blip>
            <a:stretch>
              <a:fillRect/>
            </a:stretch>
          </p:blipFill>
          <p:spPr>
            <a:xfrm>
              <a:off x="14921" y="3199"/>
              <a:ext cx="3335" cy="186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>
              <a:alphaModFix amt="40000"/>
            </a:blip>
            <a:stretch>
              <a:fillRect/>
            </a:stretch>
          </p:blipFill>
          <p:spPr>
            <a:xfrm>
              <a:off x="14693" y="3392"/>
              <a:ext cx="3790" cy="212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5" y="3548"/>
              <a:ext cx="3926" cy="22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 rot="0">
            <a:off x="6071235" y="3931920"/>
            <a:ext cx="2007235" cy="1143635"/>
            <a:chOff x="1804" y="5612"/>
            <a:chExt cx="3926" cy="22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8">
              <a:alphaModFix amt="20000"/>
            </a:blip>
            <a:stretch>
              <a:fillRect/>
            </a:stretch>
          </p:blipFill>
          <p:spPr>
            <a:xfrm>
              <a:off x="2091" y="5612"/>
              <a:ext cx="3353" cy="1687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8">
              <a:alphaModFix amt="40000"/>
            </a:blip>
            <a:stretch>
              <a:fillRect/>
            </a:stretch>
          </p:blipFill>
          <p:spPr>
            <a:xfrm>
              <a:off x="1941" y="5734"/>
              <a:ext cx="3653" cy="1838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04" y="5874"/>
              <a:ext cx="3926" cy="1975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 rot="0">
            <a:off x="9995535" y="4372610"/>
            <a:ext cx="2044065" cy="1184910"/>
            <a:chOff x="14257" y="7926"/>
            <a:chExt cx="3998" cy="231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9">
              <a:alphaModFix amt="20000"/>
            </a:blip>
            <a:stretch>
              <a:fillRect/>
            </a:stretch>
          </p:blipFill>
          <p:spPr>
            <a:xfrm>
              <a:off x="14465" y="7926"/>
              <a:ext cx="3583" cy="1842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9">
              <a:alphaModFix amt="40000"/>
            </a:blip>
            <a:stretch>
              <a:fillRect/>
            </a:stretch>
          </p:blipFill>
          <p:spPr>
            <a:xfrm>
              <a:off x="14337" y="8058"/>
              <a:ext cx="3840" cy="1973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257" y="8189"/>
              <a:ext cx="3999" cy="2055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381000" y="1356995"/>
            <a:ext cx="5462270" cy="4540885"/>
          </a:xfrm>
          <a:prstGeom prst="rect">
            <a:avLst/>
          </a:prstGeom>
          <a:solidFill>
            <a:srgbClr val="2B46C2">
              <a:alpha val="34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547370" y="1587500"/>
            <a:ext cx="2430145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r>
              <a:rPr lang="zh-CN" altLang="zh-CN" kern="1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生态建设挑战</a:t>
            </a:r>
            <a:endParaRPr lang="zh-CN" altLang="zh-CN" kern="1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385445" y="1514475"/>
            <a:ext cx="0" cy="38925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4000500" y="1634490"/>
            <a:ext cx="1517650" cy="167005"/>
            <a:chOff x="4680" y="2939"/>
            <a:chExt cx="2390" cy="263"/>
          </a:xfrm>
        </p:grpSpPr>
        <p:cxnSp>
          <p:nvCxnSpPr>
            <p:cNvPr id="99" name="直接连接符 98"/>
            <p:cNvCxnSpPr/>
            <p:nvPr/>
          </p:nvCxnSpPr>
          <p:spPr>
            <a:xfrm>
              <a:off x="4680" y="2939"/>
              <a:ext cx="239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6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组合 99"/>
            <p:cNvGrpSpPr/>
            <p:nvPr/>
          </p:nvGrpSpPr>
          <p:grpSpPr>
            <a:xfrm rot="0">
              <a:off x="4680" y="3004"/>
              <a:ext cx="1400" cy="198"/>
              <a:chOff x="5131601" y="3071272"/>
              <a:chExt cx="1155954" cy="179101"/>
            </a:xfr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0" scaled="0"/>
            </a:gradFill>
          </p:grpSpPr>
          <p:sp>
            <p:nvSpPr>
              <p:cNvPr id="101" name="平行四边形 100"/>
              <p:cNvSpPr/>
              <p:nvPr/>
            </p:nvSpPr>
            <p:spPr>
              <a:xfrm>
                <a:off x="513160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2" name="平行四边形 101"/>
              <p:cNvSpPr/>
              <p:nvPr/>
            </p:nvSpPr>
            <p:spPr>
              <a:xfrm>
                <a:off x="520327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3" name="平行四边形 102"/>
              <p:cNvSpPr/>
              <p:nvPr/>
            </p:nvSpPr>
            <p:spPr>
              <a:xfrm>
                <a:off x="5274945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4" name="平行四边形 103"/>
              <p:cNvSpPr/>
              <p:nvPr/>
            </p:nvSpPr>
            <p:spPr>
              <a:xfrm>
                <a:off x="5346617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5" name="平行四边形 104"/>
              <p:cNvSpPr/>
              <p:nvPr/>
            </p:nvSpPr>
            <p:spPr>
              <a:xfrm>
                <a:off x="5418289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6" name="平行四边形 105"/>
              <p:cNvSpPr/>
              <p:nvPr/>
            </p:nvSpPr>
            <p:spPr>
              <a:xfrm>
                <a:off x="548996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556163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8" name="平行四边形 107"/>
              <p:cNvSpPr/>
              <p:nvPr/>
            </p:nvSpPr>
            <p:spPr>
              <a:xfrm>
                <a:off x="5633306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9" name="平行四边形 108"/>
              <p:cNvSpPr/>
              <p:nvPr/>
            </p:nvSpPr>
            <p:spPr>
              <a:xfrm>
                <a:off x="571580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10" name="平行四边形 109"/>
              <p:cNvSpPr/>
              <p:nvPr/>
            </p:nvSpPr>
            <p:spPr>
              <a:xfrm>
                <a:off x="578747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11" name="平行四边形 110"/>
              <p:cNvSpPr/>
              <p:nvPr/>
            </p:nvSpPr>
            <p:spPr>
              <a:xfrm>
                <a:off x="5859145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>
                <a:off x="5930817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" name="平行四边形 7"/>
              <p:cNvSpPr/>
              <p:nvPr/>
            </p:nvSpPr>
            <p:spPr>
              <a:xfrm>
                <a:off x="6002489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607416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5" name="平行四边形 34"/>
              <p:cNvSpPr/>
              <p:nvPr/>
            </p:nvSpPr>
            <p:spPr>
              <a:xfrm>
                <a:off x="614583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6" name="平行四边形 15"/>
              <p:cNvSpPr/>
              <p:nvPr/>
            </p:nvSpPr>
            <p:spPr>
              <a:xfrm>
                <a:off x="6217506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36" name="矩形 35"/>
            <p:cNvSpPr/>
            <p:nvPr/>
          </p:nvSpPr>
          <p:spPr>
            <a:xfrm>
              <a:off x="6851" y="3036"/>
              <a:ext cx="210" cy="13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6605" y="3036"/>
              <a:ext cx="210" cy="13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358" y="3036"/>
              <a:ext cx="210" cy="136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7" name="内容占位符 2"/>
          <p:cNvSpPr>
            <a:spLocks noGrp="1"/>
          </p:cNvSpPr>
          <p:nvPr/>
        </p:nvSpPr>
        <p:spPr>
          <a:xfrm>
            <a:off x="547370" y="2064385"/>
            <a:ext cx="5062855" cy="2934335"/>
          </a:xfrm>
          <a:prstGeom prst="rect">
            <a:avLst/>
          </a:prstGeom>
        </p:spPr>
        <p:txBody>
          <a:bodyPr vert="horz" wrap="square" lIns="90000" tIns="46800" rIns="90000" bIns="46800" rtlCol="0">
            <a:sp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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开放许可链的重要目标是建设繁荣的生态，需要建设和推动上下游多角色的合作和商业循环；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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积极有效的社区运营可以培养开发者社区，为生态建设提供基础以及多种服务和赋能手段；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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链上治理是建设链上生态的重要手段，运营方需有能力以合适的力度和方式进行链上治理；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" name="内容占位符 2"/>
          <p:cNvSpPr>
            <a:spLocks noGrp="1"/>
          </p:cNvSpPr>
          <p:nvPr/>
        </p:nvSpPr>
        <p:spPr>
          <a:xfrm>
            <a:off x="668020" y="5481320"/>
            <a:ext cx="2818765" cy="502920"/>
          </a:xfrm>
          <a:prstGeom prst="rect">
            <a:avLst/>
          </a:prstGeom>
        </p:spPr>
        <p:txBody>
          <a:bodyPr vert="horz" lIns="90000" tIns="46800" rIns="90000" bIns="46800" rtlCol="0">
            <a:no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buFont typeface="Wingdings" panose="05000000000000000000" charset="0"/>
              <a:buChar char="u"/>
            </a:pPr>
            <a:endParaRPr lang="zh-CN" altLang="en-US" sz="1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PA-标题1"/>
          <p:cNvSpPr/>
          <p:nvPr>
            <p:custDataLst>
              <p:tags r:id="rId10"/>
            </p:custDataLst>
          </p:nvPr>
        </p:nvSpPr>
        <p:spPr>
          <a:xfrm>
            <a:off x="7932420" y="5752465"/>
            <a:ext cx="2233295" cy="464185"/>
          </a:xfrm>
          <a:prstGeom prst="snip2DiagRect">
            <a:avLst/>
          </a:prstGeom>
          <a:gradFill>
            <a:gsLst>
              <a:gs pos="41000">
                <a:srgbClr val="5468FF"/>
              </a:gs>
              <a:gs pos="100000">
                <a:srgbClr val="58B2FF"/>
              </a:gs>
            </a:gsLst>
            <a:lin ang="0" scaled="0"/>
          </a:gradFill>
          <a:ln w="8373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  <a:cs typeface="汉仪雅酷黑简" panose="00020600040101010101" charset="-122"/>
                <a:sym typeface="+mn-ea"/>
              </a:rPr>
              <a:t>海峡链生态</a:t>
            </a:r>
            <a:endParaRPr lang="zh-CN" altLang="en-US" sz="1600" b="1" dirty="0">
              <a:solidFill>
                <a:schemeClr val="bg1"/>
              </a:solidFill>
              <a:effectLst>
                <a:outerShdw blurRad="177800" dist="38100" dir="5400000" algn="t" rotWithShape="0">
                  <a:srgbClr val="002060">
                    <a:alpha val="24000"/>
                  </a:srgbClr>
                </a:outerShdw>
              </a:effectLst>
              <a:latin typeface="+mj-ea"/>
              <a:ea typeface="+mj-ea"/>
              <a:cs typeface="汉仪雅酷黑简" panose="0002060004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0" y="0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27000" y="127000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4330065" y="5066665"/>
            <a:ext cx="1139190" cy="1139190"/>
            <a:chOff x="14247" y="3675"/>
            <a:chExt cx="2354" cy="2354"/>
          </a:xfrm>
        </p:grpSpPr>
        <p:sp>
          <p:nvSpPr>
            <p:cNvPr id="28" name="椭圆 27"/>
            <p:cNvSpPr/>
            <p:nvPr/>
          </p:nvSpPr>
          <p:spPr>
            <a:xfrm>
              <a:off x="14247" y="3675"/>
              <a:ext cx="2354" cy="2354"/>
            </a:xfrm>
            <a:prstGeom prst="ellipse">
              <a:avLst/>
            </a:prstGeom>
            <a:gradFill flip="none" rotWithShape="1">
              <a:gsLst>
                <a:gs pos="35000">
                  <a:srgbClr val="5469FE"/>
                </a:gs>
                <a:gs pos="100000">
                  <a:srgbClr val="57AAFE"/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boto" panose="02000000000000000000"/>
                <a:ea typeface="思源黑体 CN Regular" panose="020B0500000000000000" charset="-122"/>
                <a:cs typeface="+mn-cs"/>
              </a:endParaRPr>
            </a:p>
          </p:txBody>
        </p:sp>
        <p:pic>
          <p:nvPicPr>
            <p:cNvPr id="29" name="图片 28" descr="3641918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687" y="4132"/>
              <a:ext cx="1474" cy="1440"/>
            </a:xfrm>
            <a:prstGeom prst="rect">
              <a:avLst/>
            </a:prstGeom>
          </p:spPr>
        </p:pic>
      </p:grpSp>
    </p:spTree>
    <p:custDataLst>
      <p:tags r:id="rId1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开放许可链的</a:t>
              </a: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机遇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6421120" y="1822450"/>
            <a:ext cx="5299075" cy="4012565"/>
          </a:xfrm>
          <a:prstGeom prst="rect">
            <a:avLst/>
          </a:prstGeom>
          <a:solidFill>
            <a:srgbClr val="2B46C2">
              <a:alpha val="34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文本框 15"/>
          <p:cNvSpPr txBox="1"/>
          <p:nvPr/>
        </p:nvSpPr>
        <p:spPr>
          <a:xfrm>
            <a:off x="6587490" y="2052955"/>
            <a:ext cx="2430145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r>
              <a:rPr lang="en-US" altLang="zh-CN" kern="1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DID</a:t>
            </a:r>
            <a:endParaRPr lang="en-US" altLang="zh-CN" kern="1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425565" y="1979930"/>
            <a:ext cx="0" cy="38925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 rot="0">
            <a:off x="9926320" y="2099945"/>
            <a:ext cx="1517650" cy="167005"/>
            <a:chOff x="4791" y="2889"/>
            <a:chExt cx="2390" cy="263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4791" y="2889"/>
              <a:ext cx="239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6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组合 9"/>
            <p:cNvGrpSpPr/>
            <p:nvPr/>
          </p:nvGrpSpPr>
          <p:grpSpPr>
            <a:xfrm rot="0">
              <a:off x="4791" y="2954"/>
              <a:ext cx="1400" cy="198"/>
              <a:chOff x="5131601" y="3071272"/>
              <a:chExt cx="1155954" cy="179101"/>
            </a:xfr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0" scaled="0"/>
            </a:gradFill>
          </p:grpSpPr>
          <p:sp>
            <p:nvSpPr>
              <p:cNvPr id="11" name="平行四边形 10"/>
              <p:cNvSpPr/>
              <p:nvPr/>
            </p:nvSpPr>
            <p:spPr>
              <a:xfrm>
                <a:off x="513160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2" name="平行四边形 11"/>
              <p:cNvSpPr/>
              <p:nvPr/>
            </p:nvSpPr>
            <p:spPr>
              <a:xfrm>
                <a:off x="520327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3" name="平行四边形 12"/>
              <p:cNvSpPr/>
              <p:nvPr/>
            </p:nvSpPr>
            <p:spPr>
              <a:xfrm>
                <a:off x="5274945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7" name="平行四边形 16"/>
              <p:cNvSpPr/>
              <p:nvPr/>
            </p:nvSpPr>
            <p:spPr>
              <a:xfrm>
                <a:off x="5346617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8" name="平行四边形 17"/>
              <p:cNvSpPr/>
              <p:nvPr/>
            </p:nvSpPr>
            <p:spPr>
              <a:xfrm>
                <a:off x="5418289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9" name="平行四边形 18"/>
              <p:cNvSpPr/>
              <p:nvPr/>
            </p:nvSpPr>
            <p:spPr>
              <a:xfrm>
                <a:off x="548996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2" name="平行四边形 21"/>
              <p:cNvSpPr/>
              <p:nvPr/>
            </p:nvSpPr>
            <p:spPr>
              <a:xfrm>
                <a:off x="556163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3" name="平行四边形 22"/>
              <p:cNvSpPr/>
              <p:nvPr/>
            </p:nvSpPr>
            <p:spPr>
              <a:xfrm>
                <a:off x="5633306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9" name="平行四边形 28"/>
              <p:cNvSpPr/>
              <p:nvPr/>
            </p:nvSpPr>
            <p:spPr>
              <a:xfrm>
                <a:off x="571580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0" name="平行四边形 29"/>
              <p:cNvSpPr/>
              <p:nvPr/>
            </p:nvSpPr>
            <p:spPr>
              <a:xfrm>
                <a:off x="578747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1" name="平行四边形 30"/>
              <p:cNvSpPr/>
              <p:nvPr/>
            </p:nvSpPr>
            <p:spPr>
              <a:xfrm>
                <a:off x="5859145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2" name="平行四边形 31"/>
              <p:cNvSpPr/>
              <p:nvPr/>
            </p:nvSpPr>
            <p:spPr>
              <a:xfrm>
                <a:off x="5930817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3" name="平行四边形 32"/>
              <p:cNvSpPr/>
              <p:nvPr/>
            </p:nvSpPr>
            <p:spPr>
              <a:xfrm>
                <a:off x="6002489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4" name="平行四边形 33"/>
              <p:cNvSpPr/>
              <p:nvPr/>
            </p:nvSpPr>
            <p:spPr>
              <a:xfrm>
                <a:off x="607416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5" name="平行四边形 34"/>
              <p:cNvSpPr/>
              <p:nvPr/>
            </p:nvSpPr>
            <p:spPr>
              <a:xfrm>
                <a:off x="614583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6" name="平行四边形 35"/>
              <p:cNvSpPr/>
              <p:nvPr/>
            </p:nvSpPr>
            <p:spPr>
              <a:xfrm>
                <a:off x="6217506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37" name="矩形 36"/>
            <p:cNvSpPr/>
            <p:nvPr/>
          </p:nvSpPr>
          <p:spPr>
            <a:xfrm>
              <a:off x="6962" y="2986"/>
              <a:ext cx="210" cy="13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6716" y="2986"/>
              <a:ext cx="210" cy="13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6469" y="2986"/>
              <a:ext cx="210" cy="136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0" name="内容占位符 2"/>
          <p:cNvSpPr>
            <a:spLocks noGrp="1"/>
          </p:cNvSpPr>
          <p:nvPr/>
        </p:nvSpPr>
        <p:spPr>
          <a:xfrm>
            <a:off x="6587490" y="2576195"/>
            <a:ext cx="4830445" cy="3062605"/>
          </a:xfrm>
          <a:prstGeom prst="rect">
            <a:avLst/>
          </a:prstGeom>
        </p:spPr>
        <p:txBody>
          <a:bodyPr vert="horz" wrap="square" lIns="90000" tIns="46800" rIns="90000" bIns="46800" rtlCol="0">
            <a:sp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可公开访问、可信验证、操作成本低；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支持用户控制自己的标识符和凭证托管，转换数据治理模型，减少对受信任中介的依赖性；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用户可以管理自己的身份数据，并在知情和授权的基础上将其公开给依赖方；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企业可以依靠可验证的用户信息来简化其运营，而不必自己充当数据托管人并处理相关的成本和风险。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36880" y="1358900"/>
            <a:ext cx="5573395" cy="4973320"/>
            <a:chOff x="688" y="2140"/>
            <a:chExt cx="8777" cy="7832"/>
          </a:xfrm>
        </p:grpSpPr>
        <p:sp>
          <p:nvSpPr>
            <p:cNvPr id="5" name="文本框 4"/>
            <p:cNvSpPr txBox="1"/>
            <p:nvPr/>
          </p:nvSpPr>
          <p:spPr>
            <a:xfrm>
              <a:off x="781" y="4521"/>
              <a:ext cx="1107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r">
                <a:lnSpc>
                  <a:spcPct val="100000"/>
                </a:lnSpc>
              </a:pPr>
              <a:r>
                <a:rPr lang="zh-CN" sz="1100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记录</a:t>
              </a:r>
              <a:endParaRPr lang="zh-CN" sz="11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074" y="3903"/>
              <a:ext cx="1627" cy="535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300">
                  <a:latin typeface="微软雅黑" panose="020B0503020204020204" charset="-122"/>
                  <a:ea typeface="微软雅黑" panose="020B0503020204020204" charset="-122"/>
                </a:rPr>
                <a:t>DID</a:t>
              </a:r>
              <a:endParaRPr lang="en-US" altLang="zh-CN" sz="1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970" y="3912"/>
              <a:ext cx="1625" cy="535"/>
            </a:xfrm>
            <a:prstGeom prst="rect">
              <a:avLst/>
            </a:prstGeom>
            <a:solidFill>
              <a:srgbClr val="0DE9B9">
                <a:alpha val="33000"/>
              </a:srgbClr>
            </a:solidFill>
            <a:ln>
              <a:solidFill>
                <a:srgbClr val="0DE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+mn-ea"/>
                </a:rPr>
                <a:t>私钥口令</a:t>
              </a:r>
              <a:endParaRPr lang="zh-CN" altLang="en-US" sz="1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88" y="4957"/>
              <a:ext cx="2399" cy="2390"/>
            </a:xfrm>
            <a:prstGeom prst="rect">
              <a:avLst/>
            </a:prstGeom>
            <a:noFill/>
            <a:ln w="6350">
              <a:solidFill>
                <a:srgbClr val="2B46C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074" y="5084"/>
              <a:ext cx="1627" cy="535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300">
                  <a:latin typeface="微软雅黑" panose="020B0503020204020204" charset="-122"/>
                  <a:ea typeface="微软雅黑" panose="020B0503020204020204" charset="-122"/>
                </a:rPr>
                <a:t>公钥</a:t>
              </a:r>
              <a:r>
                <a:rPr lang="en-US" altLang="zh-CN" sz="1300"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en-US" altLang="zh-CN" sz="1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074" y="5917"/>
              <a:ext cx="1627" cy="535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300">
                  <a:latin typeface="微软雅黑" panose="020B0503020204020204" charset="-122"/>
                  <a:ea typeface="微软雅黑" panose="020B0503020204020204" charset="-122"/>
                </a:rPr>
                <a:t>公钥</a:t>
              </a:r>
              <a:r>
                <a:rPr lang="en-US" altLang="zh-CN" sz="1300"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en-US" altLang="zh-CN" sz="1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81" y="6626"/>
              <a:ext cx="2187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500" b="1">
                  <a:solidFill>
                    <a:srgbClr val="2B46C2"/>
                  </a:solidFill>
                </a:rPr>
                <a:t>公钥集合</a:t>
              </a:r>
              <a:endParaRPr lang="zh-CN" altLang="en-US" sz="1500" b="1">
                <a:solidFill>
                  <a:srgbClr val="2B46C2"/>
                </a:solidFill>
              </a:endParaRPr>
            </a:p>
          </p:txBody>
        </p:sp>
        <p:cxnSp>
          <p:nvCxnSpPr>
            <p:cNvPr id="25" name="直接连接符 24"/>
            <p:cNvCxnSpPr>
              <a:endCxn id="14" idx="0"/>
            </p:cNvCxnSpPr>
            <p:nvPr/>
          </p:nvCxnSpPr>
          <p:spPr>
            <a:xfrm flipH="1">
              <a:off x="1887" y="4443"/>
              <a:ext cx="1" cy="641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/>
            <p:cNvSpPr/>
            <p:nvPr/>
          </p:nvSpPr>
          <p:spPr>
            <a:xfrm>
              <a:off x="4970" y="5084"/>
              <a:ext cx="1625" cy="535"/>
            </a:xfrm>
            <a:prstGeom prst="rect">
              <a:avLst/>
            </a:prstGeom>
            <a:solidFill>
              <a:srgbClr val="0DE9B9">
                <a:alpha val="33000"/>
              </a:srgbClr>
            </a:solidFill>
            <a:ln>
              <a:solidFill>
                <a:srgbClr val="0DE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+mn-ea"/>
                </a:rPr>
                <a:t>私钥口令</a:t>
              </a:r>
              <a:endParaRPr lang="zh-CN" altLang="en-US" sz="1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425" y="5084"/>
              <a:ext cx="1625" cy="535"/>
            </a:xfrm>
            <a:prstGeom prst="rect">
              <a:avLst/>
            </a:prstGeom>
            <a:solidFill>
              <a:srgbClr val="0DE9B9">
                <a:alpha val="33000"/>
              </a:srgbClr>
            </a:solidFill>
            <a:ln>
              <a:solidFill>
                <a:srgbClr val="0DE9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>
                <a:buNone/>
              </a:pPr>
              <a:r>
                <a:rPr lang="zh-CN" altLang="en-US" sz="1300">
                  <a:solidFill>
                    <a:schemeClr val="bg1"/>
                  </a:solidFill>
                  <a:sym typeface="+mn-ea"/>
                </a:rPr>
                <a:t>私钥口令</a:t>
              </a:r>
              <a:endParaRPr lang="zh-CN" altLang="en-US" sz="13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4615" y="4958"/>
              <a:ext cx="4850" cy="822"/>
            </a:xfrm>
            <a:prstGeom prst="rect">
              <a:avLst/>
            </a:prstGeom>
            <a:noFill/>
            <a:ln w="6350">
              <a:solidFill>
                <a:srgbClr val="0DE9B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42" name="直接箭头连接符 41"/>
            <p:cNvCxnSpPr>
              <a:stCxn id="27" idx="3"/>
              <a:endCxn id="28" idx="1"/>
            </p:cNvCxnSpPr>
            <p:nvPr/>
          </p:nvCxnSpPr>
          <p:spPr>
            <a:xfrm>
              <a:off x="6595" y="5351"/>
              <a:ext cx="830" cy="0"/>
            </a:xfrm>
            <a:prstGeom prst="straightConnector1">
              <a:avLst/>
            </a:prstGeom>
            <a:ln>
              <a:solidFill>
                <a:srgbClr val="FFFF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53"/>
            <p:cNvSpPr txBox="1"/>
            <p:nvPr/>
          </p:nvSpPr>
          <p:spPr>
            <a:xfrm>
              <a:off x="4534" y="4521"/>
              <a:ext cx="1225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r">
                <a:lnSpc>
                  <a:spcPct val="100000"/>
                </a:lnSpc>
              </a:pPr>
              <a:r>
                <a:rPr lang="zh-CN" sz="1100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算法生成</a:t>
              </a:r>
              <a:endParaRPr lang="zh-CN" sz="11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 flipH="1">
              <a:off x="5759" y="4443"/>
              <a:ext cx="1" cy="641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6389" y="4993"/>
              <a:ext cx="1225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lang="zh-CN" sz="1100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虚拟私钥</a:t>
              </a:r>
              <a:endParaRPr lang="zh-CN" sz="11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5800" y="5782"/>
              <a:ext cx="1225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r">
                <a:lnSpc>
                  <a:spcPct val="100000"/>
                </a:lnSpc>
              </a:pPr>
              <a:r>
                <a:rPr lang="zh-CN" sz="1100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交易签名</a:t>
              </a:r>
              <a:endParaRPr lang="zh-CN" sz="11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4" name="直接箭头连接符 63"/>
            <p:cNvCxnSpPr>
              <a:stCxn id="14" idx="3"/>
              <a:endCxn id="27" idx="1"/>
            </p:cNvCxnSpPr>
            <p:nvPr/>
          </p:nvCxnSpPr>
          <p:spPr>
            <a:xfrm>
              <a:off x="2701" y="5351"/>
              <a:ext cx="2269" cy="0"/>
            </a:xfrm>
            <a:prstGeom prst="straightConnector1">
              <a:avLst/>
            </a:prstGeom>
            <a:ln>
              <a:solidFill>
                <a:srgbClr val="FFFFFF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/>
            <p:cNvSpPr txBox="1"/>
            <p:nvPr/>
          </p:nvSpPr>
          <p:spPr>
            <a:xfrm>
              <a:off x="3231" y="4978"/>
              <a:ext cx="1225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lang="zh-CN" sz="1100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对应</a:t>
              </a:r>
              <a:endParaRPr lang="zh-CN" sz="11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6" name="直接连接符 65"/>
            <p:cNvCxnSpPr/>
            <p:nvPr/>
          </p:nvCxnSpPr>
          <p:spPr>
            <a:xfrm>
              <a:off x="1886" y="3541"/>
              <a:ext cx="1" cy="363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5758" y="3541"/>
              <a:ext cx="1" cy="363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>
              <a:off x="1884" y="3541"/>
              <a:ext cx="387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/>
            <p:cNvSpPr txBox="1"/>
            <p:nvPr/>
          </p:nvSpPr>
          <p:spPr>
            <a:xfrm>
              <a:off x="1862" y="3146"/>
              <a:ext cx="1225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lang="zh-CN" sz="1100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拥有</a:t>
              </a:r>
              <a:endParaRPr lang="zh-CN" sz="11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455" y="3146"/>
              <a:ext cx="1225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lang="zh-CN" sz="1100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拥有</a:t>
              </a:r>
              <a:endParaRPr lang="zh-CN" sz="11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988" y="2140"/>
              <a:ext cx="1627" cy="535"/>
            </a:xfrm>
            <a:prstGeom prst="rect">
              <a:avLst/>
            </a:prstGeom>
            <a:solidFill>
              <a:srgbClr val="2C47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300" b="1">
                  <a:latin typeface="微软雅黑" panose="020B0503020204020204" charset="-122"/>
                  <a:ea typeface="微软雅黑" panose="020B0503020204020204" charset="-122"/>
                </a:rPr>
                <a:t>用户</a:t>
              </a:r>
              <a:endParaRPr lang="zh-CN" altLang="en-US" sz="13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75" name="直接连接符 74"/>
            <p:cNvCxnSpPr>
              <a:stCxn id="74" idx="2"/>
            </p:cNvCxnSpPr>
            <p:nvPr/>
          </p:nvCxnSpPr>
          <p:spPr>
            <a:xfrm>
              <a:off x="3802" y="2675"/>
              <a:ext cx="10" cy="871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本框 75"/>
            <p:cNvSpPr txBox="1"/>
            <p:nvPr/>
          </p:nvSpPr>
          <p:spPr>
            <a:xfrm>
              <a:off x="7009" y="3487"/>
              <a:ext cx="1225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r">
                <a:lnSpc>
                  <a:spcPct val="100000"/>
                </a:lnSpc>
              </a:pPr>
              <a:r>
                <a:rPr lang="zh-CN" sz="1100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拥有</a:t>
              </a:r>
              <a:endParaRPr lang="zh-CN" sz="11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80" name="直接连接符 79"/>
            <p:cNvCxnSpPr>
              <a:stCxn id="91" idx="2"/>
              <a:endCxn id="28" idx="0"/>
            </p:cNvCxnSpPr>
            <p:nvPr/>
          </p:nvCxnSpPr>
          <p:spPr>
            <a:xfrm>
              <a:off x="8238" y="2675"/>
              <a:ext cx="0" cy="2409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/>
            <p:cNvSpPr/>
            <p:nvPr/>
          </p:nvSpPr>
          <p:spPr>
            <a:xfrm>
              <a:off x="7425" y="2140"/>
              <a:ext cx="1627" cy="535"/>
            </a:xfrm>
            <a:prstGeom prst="rect">
              <a:avLst/>
            </a:prstGeom>
            <a:solidFill>
              <a:srgbClr val="0CE9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300" b="1">
                  <a:solidFill>
                    <a:srgbClr val="040716"/>
                  </a:solidFill>
                  <a:latin typeface="微软雅黑" panose="020B0503020204020204" charset="-122"/>
                  <a:ea typeface="微软雅黑" panose="020B0503020204020204" charset="-122"/>
                </a:rPr>
                <a:t>托管钱包</a:t>
              </a:r>
              <a:endParaRPr lang="zh-CN" altLang="en-US" sz="1300" b="1">
                <a:solidFill>
                  <a:srgbClr val="040716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4615" y="6422"/>
              <a:ext cx="4850" cy="3551"/>
            </a:xfrm>
            <a:prstGeom prst="rect">
              <a:avLst/>
            </a:prstGeom>
            <a:noFill/>
            <a:ln w="6350">
              <a:solidFill>
                <a:srgbClr val="0DE9B9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3" name="直接连接符 92"/>
            <p:cNvCxnSpPr>
              <a:endCxn id="94" idx="0"/>
            </p:cNvCxnSpPr>
            <p:nvPr/>
          </p:nvCxnSpPr>
          <p:spPr>
            <a:xfrm>
              <a:off x="5755" y="5617"/>
              <a:ext cx="0" cy="992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矩形 93"/>
            <p:cNvSpPr/>
            <p:nvPr/>
          </p:nvSpPr>
          <p:spPr>
            <a:xfrm>
              <a:off x="5687" y="6609"/>
              <a:ext cx="135" cy="2581"/>
            </a:xfrm>
            <a:prstGeom prst="rect">
              <a:avLst/>
            </a:prstGeom>
            <a:solidFill>
              <a:srgbClr val="0858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6" name="直接连接符 95"/>
            <p:cNvCxnSpPr>
              <a:endCxn id="97" idx="0"/>
            </p:cNvCxnSpPr>
            <p:nvPr/>
          </p:nvCxnSpPr>
          <p:spPr>
            <a:xfrm>
              <a:off x="8237" y="5617"/>
              <a:ext cx="0" cy="992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矩形 96"/>
            <p:cNvSpPr/>
            <p:nvPr/>
          </p:nvSpPr>
          <p:spPr>
            <a:xfrm>
              <a:off x="8169" y="6609"/>
              <a:ext cx="135" cy="2581"/>
            </a:xfrm>
            <a:prstGeom prst="rect">
              <a:avLst/>
            </a:prstGeom>
            <a:solidFill>
              <a:srgbClr val="0858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98" name="直接箭头连接符 97"/>
            <p:cNvCxnSpPr/>
            <p:nvPr/>
          </p:nvCxnSpPr>
          <p:spPr>
            <a:xfrm>
              <a:off x="5867" y="7589"/>
              <a:ext cx="2269" cy="0"/>
            </a:xfrm>
            <a:prstGeom prst="straightConnector1">
              <a:avLst/>
            </a:prstGeom>
            <a:ln>
              <a:solidFill>
                <a:srgbClr val="FFFF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文本框 98"/>
            <p:cNvSpPr txBox="1"/>
            <p:nvPr/>
          </p:nvSpPr>
          <p:spPr>
            <a:xfrm>
              <a:off x="6397" y="7216"/>
              <a:ext cx="1225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lang="zh-CN" sz="1100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同态加密</a:t>
              </a:r>
              <a:endParaRPr lang="zh-CN" sz="11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00" name="直接箭头连接符 99"/>
            <p:cNvCxnSpPr/>
            <p:nvPr/>
          </p:nvCxnSpPr>
          <p:spPr>
            <a:xfrm>
              <a:off x="5866" y="7827"/>
              <a:ext cx="2269" cy="0"/>
            </a:xfrm>
            <a:prstGeom prst="straightConnector1">
              <a:avLst/>
            </a:prstGeom>
            <a:ln>
              <a:solidFill>
                <a:srgbClr val="FFFFFF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文本框 100"/>
            <p:cNvSpPr txBox="1"/>
            <p:nvPr/>
          </p:nvSpPr>
          <p:spPr>
            <a:xfrm>
              <a:off x="6396" y="7889"/>
              <a:ext cx="1225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ctr">
                <a:lnSpc>
                  <a:spcPct val="100000"/>
                </a:lnSpc>
              </a:pPr>
              <a:r>
                <a:rPr lang="zh-CN" sz="1100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同态计算</a:t>
              </a:r>
              <a:endParaRPr lang="zh-CN" sz="110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388" y="9276"/>
              <a:ext cx="3193" cy="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500" b="1">
                  <a:solidFill>
                    <a:srgbClr val="0CE9B9"/>
                  </a:solidFill>
                </a:rPr>
                <a:t>Two-Party ECDSA</a:t>
              </a:r>
              <a:endParaRPr lang="en-US" altLang="zh-CN" sz="1500" b="1">
                <a:solidFill>
                  <a:srgbClr val="0CE9B9"/>
                </a:solidFill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3231" y="6934"/>
              <a:ext cx="2172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r">
                <a:lnSpc>
                  <a:spcPct val="100000"/>
                </a:lnSpc>
              </a:pPr>
              <a:r>
                <a:rPr lang="zh-CN" sz="1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交易</a:t>
              </a:r>
              <a:r>
                <a:rPr lang="en-US" altLang="zh-CN" sz="1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HASH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、生成同态加密密钥对</a:t>
              </a:r>
              <a:endPara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05" name="直接连接符 104"/>
            <p:cNvCxnSpPr/>
            <p:nvPr/>
          </p:nvCxnSpPr>
          <p:spPr>
            <a:xfrm flipH="1">
              <a:off x="5407" y="6978"/>
              <a:ext cx="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连接符 106"/>
            <p:cNvCxnSpPr/>
            <p:nvPr/>
          </p:nvCxnSpPr>
          <p:spPr>
            <a:xfrm>
              <a:off x="5407" y="6978"/>
              <a:ext cx="0" cy="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接箭头连接符 107"/>
            <p:cNvCxnSpPr/>
            <p:nvPr/>
          </p:nvCxnSpPr>
          <p:spPr>
            <a:xfrm>
              <a:off x="5397" y="7351"/>
              <a:ext cx="28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文本框 108"/>
            <p:cNvSpPr txBox="1"/>
            <p:nvPr/>
          </p:nvSpPr>
          <p:spPr>
            <a:xfrm>
              <a:off x="3086" y="8481"/>
              <a:ext cx="2321" cy="399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p>
              <a:pPr algn="r">
                <a:lnSpc>
                  <a:spcPct val="100000"/>
                </a:lnSpc>
              </a:pPr>
              <a:r>
                <a:rPr lang="zh-CN" sz="1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同态解密</a:t>
              </a:r>
              <a:r>
                <a:rPr lang="zh-CN" altLang="en-US" sz="11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、计算签名</a:t>
              </a:r>
              <a:endPara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10" name="直接连接符 109"/>
            <p:cNvCxnSpPr/>
            <p:nvPr/>
          </p:nvCxnSpPr>
          <p:spPr>
            <a:xfrm flipH="1">
              <a:off x="5411" y="8401"/>
              <a:ext cx="28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5411" y="8401"/>
              <a:ext cx="0" cy="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箭头连接符 111"/>
            <p:cNvCxnSpPr/>
            <p:nvPr/>
          </p:nvCxnSpPr>
          <p:spPr>
            <a:xfrm>
              <a:off x="5401" y="8774"/>
              <a:ext cx="28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7002" y="5357"/>
              <a:ext cx="4" cy="1077"/>
            </a:xfrm>
            <a:prstGeom prst="line">
              <a:avLst/>
            </a:prstGeom>
            <a:ln>
              <a:solidFill>
                <a:schemeClr val="bg1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PA-标题1"/>
          <p:cNvSpPr/>
          <p:nvPr>
            <p:custDataLst>
              <p:tags r:id="rId5"/>
            </p:custDataLst>
          </p:nvPr>
        </p:nvSpPr>
        <p:spPr>
          <a:xfrm>
            <a:off x="428625" y="5835650"/>
            <a:ext cx="2233295" cy="464185"/>
          </a:xfrm>
          <a:prstGeom prst="snip2DiagRect">
            <a:avLst/>
          </a:prstGeom>
          <a:gradFill>
            <a:gsLst>
              <a:gs pos="41000">
                <a:srgbClr val="5468FF"/>
              </a:gs>
              <a:gs pos="100000">
                <a:srgbClr val="58B2FF"/>
              </a:gs>
            </a:gsLst>
            <a:lin ang="0" scaled="0"/>
          </a:gradFill>
          <a:ln w="8373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  <a:cs typeface="汉仪雅酷黑简" panose="00020600040101010101" charset="-122"/>
                <a:sym typeface="+mn-ea"/>
              </a:rPr>
              <a:t>海峡链DID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  <a:cs typeface="汉仪雅酷黑简" panose="0002060004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开放许可链的</a:t>
              </a: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机遇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694055" y="1945640"/>
            <a:ext cx="4998720" cy="4384040"/>
            <a:chOff x="5972" y="2755"/>
            <a:chExt cx="8982" cy="7877"/>
          </a:xfrm>
        </p:grpSpPr>
        <p:sp>
          <p:nvSpPr>
            <p:cNvPr id="220" name="六边形 219"/>
            <p:cNvSpPr>
              <a:spLocks noChangeAspect="1"/>
            </p:cNvSpPr>
            <p:nvPr/>
          </p:nvSpPr>
          <p:spPr>
            <a:xfrm rot="5400000">
              <a:off x="7825" y="3170"/>
              <a:ext cx="3418" cy="2949"/>
            </a:xfrm>
            <a:prstGeom prst="hexagon">
              <a:avLst/>
            </a:prstGeom>
            <a:noFill/>
            <a:ln w="15875">
              <a:solidFill>
                <a:srgbClr val="2B46C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21" name="直接连接符 220"/>
            <p:cNvCxnSpPr/>
            <p:nvPr/>
          </p:nvCxnSpPr>
          <p:spPr>
            <a:xfrm flipH="1" flipV="1">
              <a:off x="9044" y="3680"/>
              <a:ext cx="449" cy="231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直接连接符 221"/>
            <p:cNvCxnSpPr/>
            <p:nvPr/>
          </p:nvCxnSpPr>
          <p:spPr>
            <a:xfrm flipH="1">
              <a:off x="9696" y="3885"/>
              <a:ext cx="608" cy="41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直接连接符 222"/>
            <p:cNvCxnSpPr/>
            <p:nvPr/>
          </p:nvCxnSpPr>
          <p:spPr>
            <a:xfrm flipH="1">
              <a:off x="9964" y="3986"/>
              <a:ext cx="441" cy="885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直接连接符 223"/>
            <p:cNvCxnSpPr/>
            <p:nvPr/>
          </p:nvCxnSpPr>
          <p:spPr>
            <a:xfrm flipH="1" flipV="1">
              <a:off x="10066" y="4973"/>
              <a:ext cx="441" cy="248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直接连接符 224"/>
            <p:cNvCxnSpPr/>
            <p:nvPr/>
          </p:nvCxnSpPr>
          <p:spPr>
            <a:xfrm flipV="1">
              <a:off x="9889" y="5074"/>
              <a:ext cx="75" cy="529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直接连接符 225"/>
            <p:cNvCxnSpPr/>
            <p:nvPr/>
          </p:nvCxnSpPr>
          <p:spPr>
            <a:xfrm flipV="1">
              <a:off x="8748" y="4958"/>
              <a:ext cx="1115" cy="124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226"/>
            <p:cNvCxnSpPr/>
            <p:nvPr/>
          </p:nvCxnSpPr>
          <p:spPr>
            <a:xfrm>
              <a:off x="9400" y="4516"/>
              <a:ext cx="453" cy="423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直接连接符 227"/>
            <p:cNvCxnSpPr/>
            <p:nvPr/>
          </p:nvCxnSpPr>
          <p:spPr>
            <a:xfrm flipH="1">
              <a:off x="9298" y="4027"/>
              <a:ext cx="296" cy="387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连接符 228"/>
            <p:cNvCxnSpPr/>
            <p:nvPr/>
          </p:nvCxnSpPr>
          <p:spPr>
            <a:xfrm flipH="1">
              <a:off x="8385" y="3781"/>
              <a:ext cx="557" cy="415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直接连接符 229"/>
            <p:cNvCxnSpPr/>
            <p:nvPr/>
          </p:nvCxnSpPr>
          <p:spPr>
            <a:xfrm flipH="1" flipV="1">
              <a:off x="8385" y="4399"/>
              <a:ext cx="261" cy="581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直接连接符 230"/>
            <p:cNvCxnSpPr/>
            <p:nvPr/>
          </p:nvCxnSpPr>
          <p:spPr>
            <a:xfrm flipH="1">
              <a:off x="8646" y="4602"/>
              <a:ext cx="652" cy="378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直接连接符 231"/>
            <p:cNvCxnSpPr/>
            <p:nvPr/>
          </p:nvCxnSpPr>
          <p:spPr>
            <a:xfrm flipH="1" flipV="1">
              <a:off x="8487" y="4298"/>
              <a:ext cx="710" cy="203"/>
            </a:xfrm>
            <a:prstGeom prst="line">
              <a:avLst/>
            </a:prstGeom>
            <a:ln>
              <a:solidFill>
                <a:srgbClr val="FFFFFF">
                  <a:alpha val="15000"/>
                </a:srgbClr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3" name="组合 232"/>
            <p:cNvGrpSpPr/>
            <p:nvPr/>
          </p:nvGrpSpPr>
          <p:grpSpPr>
            <a:xfrm rot="0">
              <a:off x="10211" y="3659"/>
              <a:ext cx="388" cy="451"/>
              <a:chOff x="2328" y="2365"/>
              <a:chExt cx="676" cy="784"/>
            </a:xfrm>
          </p:grpSpPr>
          <p:sp>
            <p:nvSpPr>
              <p:cNvPr id="234" name="六边形 233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rgbClr val="2B46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235" name="图片 234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sp>
          <p:nvSpPr>
            <p:cNvPr id="236" name="PA-标题1"/>
            <p:cNvSpPr/>
            <p:nvPr>
              <p:custDataLst>
                <p:tags r:id="rId6"/>
              </p:custDataLst>
            </p:nvPr>
          </p:nvSpPr>
          <p:spPr>
            <a:xfrm>
              <a:off x="8787" y="2755"/>
              <a:ext cx="1517" cy="567"/>
            </a:xfrm>
            <a:prstGeom prst="snip2DiagRect">
              <a:avLst/>
            </a:prstGeom>
            <a:solidFill>
              <a:srgbClr val="091846"/>
            </a:solidFill>
            <a:ln w="8373" cap="flat">
              <a:solidFill>
                <a:srgbClr val="2B46C2"/>
              </a:solidFill>
              <a:prstDash val="solid"/>
              <a:miter/>
            </a:ln>
          </p:spPr>
          <p:txBody>
            <a:bodyPr rtlCol="0" anchor="ctr"/>
            <a:p>
              <a:pPr algn="ctr"/>
              <a:r>
                <a:rPr lang="zh-CN" altLang="en-US" sz="1200" dirty="0">
                  <a:solidFill>
                    <a:schemeClr val="bg1"/>
                  </a:solidFill>
                  <a:effectLst/>
                  <a:latin typeface="汉仪雅酷黑简" panose="00020600040101010101" charset="-122"/>
                  <a:ea typeface="汉仪雅酷黑简" panose="00020600040101010101" charset="-122"/>
                </a:rPr>
                <a:t>区块链</a:t>
              </a:r>
              <a:endParaRPr lang="zh-CN" altLang="en-US" sz="1200" dirty="0">
                <a:solidFill>
                  <a:schemeClr val="bg1"/>
                </a:solidFill>
                <a:effectLst/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sp>
          <p:nvSpPr>
            <p:cNvPr id="237" name="PA-标题1"/>
            <p:cNvSpPr/>
            <p:nvPr>
              <p:custDataLst>
                <p:tags r:id="rId7"/>
              </p:custDataLst>
            </p:nvPr>
          </p:nvSpPr>
          <p:spPr>
            <a:xfrm>
              <a:off x="5972" y="3128"/>
              <a:ext cx="1517" cy="2914"/>
            </a:xfrm>
            <a:prstGeom prst="snip2DiagRect">
              <a:avLst/>
            </a:prstGeom>
            <a:solidFill>
              <a:srgbClr val="2B46C2">
                <a:alpha val="20000"/>
              </a:srgbClr>
            </a:solidFill>
            <a:ln w="8373" cap="flat">
              <a:solidFill>
                <a:srgbClr val="2B46C2"/>
              </a:solidFill>
              <a:prstDash val="solid"/>
              <a:miter/>
            </a:ln>
          </p:spPr>
          <p:txBody>
            <a:bodyPr rtlCol="0" anchor="ctr"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访问控制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版本管理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时间溯源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市场行为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文件确权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监管治理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38" name="直接连接符 237"/>
            <p:cNvCxnSpPr/>
            <p:nvPr/>
          </p:nvCxnSpPr>
          <p:spPr>
            <a:xfrm flipH="1">
              <a:off x="7521" y="4515"/>
              <a:ext cx="572" cy="0"/>
            </a:xfrm>
            <a:prstGeom prst="line">
              <a:avLst/>
            </a:prstGeom>
            <a:ln>
              <a:solidFill>
                <a:srgbClr val="2B46C2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六边形 238"/>
            <p:cNvSpPr>
              <a:spLocks noChangeAspect="1"/>
            </p:cNvSpPr>
            <p:nvPr/>
          </p:nvSpPr>
          <p:spPr>
            <a:xfrm rot="5400000">
              <a:off x="7818" y="7060"/>
              <a:ext cx="3418" cy="2949"/>
            </a:xfrm>
            <a:prstGeom prst="hexagon">
              <a:avLst/>
            </a:prstGeom>
            <a:noFill/>
            <a:ln w="15875">
              <a:solidFill>
                <a:srgbClr val="2B46C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0" name="PA-标题1"/>
            <p:cNvSpPr/>
            <p:nvPr>
              <p:custDataLst>
                <p:tags r:id="rId8"/>
              </p:custDataLst>
            </p:nvPr>
          </p:nvSpPr>
          <p:spPr>
            <a:xfrm>
              <a:off x="8314" y="10065"/>
              <a:ext cx="2387" cy="567"/>
            </a:xfrm>
            <a:prstGeom prst="snip2DiagRect">
              <a:avLst/>
            </a:prstGeom>
            <a:solidFill>
              <a:srgbClr val="091846"/>
            </a:solidFill>
            <a:ln w="8373" cap="flat">
              <a:solidFill>
                <a:srgbClr val="2B46C2"/>
              </a:solidFill>
              <a:prstDash val="solid"/>
              <a:miter/>
            </a:ln>
          </p:spPr>
          <p:txBody>
            <a:bodyPr rtlCol="0" anchor="ctr"/>
            <a:p>
              <a:pPr algn="ctr"/>
              <a:r>
                <a:rPr lang="en-US" altLang="zh-CN" sz="12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IPFS</a:t>
              </a:r>
              <a:r>
                <a:rPr lang="zh-CN" altLang="en-US" sz="12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重节点网络</a:t>
              </a:r>
              <a:endParaRPr lang="zh-CN" altLang="en-US" sz="12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41" name="PA-标题1"/>
            <p:cNvSpPr/>
            <p:nvPr>
              <p:custDataLst>
                <p:tags r:id="rId9"/>
              </p:custDataLst>
            </p:nvPr>
          </p:nvSpPr>
          <p:spPr>
            <a:xfrm>
              <a:off x="5972" y="7790"/>
              <a:ext cx="1517" cy="1461"/>
            </a:xfrm>
            <a:prstGeom prst="snip2DiagRect">
              <a:avLst/>
            </a:prstGeom>
            <a:solidFill>
              <a:srgbClr val="2B46C2">
                <a:alpha val="20000"/>
              </a:srgbClr>
            </a:solidFill>
            <a:ln w="8373" cap="flat">
              <a:solidFill>
                <a:srgbClr val="2B46C2"/>
              </a:solidFill>
              <a:prstDash val="solid"/>
              <a:miter/>
            </a:ln>
          </p:spPr>
          <p:txBody>
            <a:bodyPr rtlCol="0" anchor="ctr"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分片存储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冗余备份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可信流通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42" name="直接连接符 241"/>
            <p:cNvCxnSpPr/>
            <p:nvPr/>
          </p:nvCxnSpPr>
          <p:spPr>
            <a:xfrm flipH="1">
              <a:off x="7520" y="8524"/>
              <a:ext cx="557" cy="7"/>
            </a:xfrm>
            <a:prstGeom prst="line">
              <a:avLst/>
            </a:prstGeom>
            <a:ln>
              <a:solidFill>
                <a:srgbClr val="2B46C2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直接连接符 242"/>
            <p:cNvCxnSpPr/>
            <p:nvPr/>
          </p:nvCxnSpPr>
          <p:spPr>
            <a:xfrm flipH="1">
              <a:off x="8093" y="6624"/>
              <a:ext cx="2923" cy="0"/>
            </a:xfrm>
            <a:prstGeom prst="line">
              <a:avLst/>
            </a:prstGeom>
            <a:ln>
              <a:solidFill>
                <a:srgbClr val="2B46C2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六边形 243"/>
            <p:cNvSpPr>
              <a:spLocks noChangeAspect="1"/>
            </p:cNvSpPr>
            <p:nvPr/>
          </p:nvSpPr>
          <p:spPr>
            <a:xfrm rot="5400000">
              <a:off x="11765" y="6121"/>
              <a:ext cx="1162" cy="1003"/>
            </a:xfrm>
            <a:prstGeom prst="hexagon">
              <a:avLst/>
            </a:prstGeom>
            <a:noFill/>
            <a:ln w="12700">
              <a:solidFill>
                <a:srgbClr val="2B46C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5" name="PA-标题1"/>
            <p:cNvSpPr/>
            <p:nvPr>
              <p:custDataLst>
                <p:tags r:id="rId10"/>
              </p:custDataLst>
            </p:nvPr>
          </p:nvSpPr>
          <p:spPr>
            <a:xfrm>
              <a:off x="13437" y="5447"/>
              <a:ext cx="1517" cy="2537"/>
            </a:xfrm>
            <a:prstGeom prst="snip2DiagRect">
              <a:avLst/>
            </a:prstGeom>
            <a:solidFill>
              <a:srgbClr val="2B46C2">
                <a:alpha val="20000"/>
              </a:srgbClr>
            </a:solidFill>
            <a:ln w="8373" cap="flat">
              <a:solidFill>
                <a:srgbClr val="2B46C2"/>
              </a:solidFill>
              <a:prstDash val="solid"/>
              <a:miter/>
            </a:ln>
          </p:spPr>
          <p:txBody>
            <a:bodyPr rtlCol="0" anchor="ctr"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文件分片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文件恢复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文件更新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加密解密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权限设置</a:t>
              </a:r>
              <a:endPara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46" name="直接连接符 245"/>
            <p:cNvCxnSpPr/>
            <p:nvPr/>
          </p:nvCxnSpPr>
          <p:spPr>
            <a:xfrm flipH="1">
              <a:off x="12892" y="6715"/>
              <a:ext cx="561" cy="0"/>
            </a:xfrm>
            <a:prstGeom prst="line">
              <a:avLst/>
            </a:prstGeom>
            <a:ln>
              <a:solidFill>
                <a:srgbClr val="2B46C2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六边形 246"/>
            <p:cNvSpPr>
              <a:spLocks noChangeAspect="1"/>
            </p:cNvSpPr>
            <p:nvPr/>
          </p:nvSpPr>
          <p:spPr>
            <a:xfrm rot="5400000">
              <a:off x="8665" y="7763"/>
              <a:ext cx="1735" cy="1497"/>
            </a:xfrm>
            <a:prstGeom prst="hexagon">
              <a:avLst/>
            </a:prstGeom>
            <a:noFill/>
            <a:ln w="12700">
              <a:solidFill>
                <a:schemeClr val="accent1">
                  <a:alpha val="3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6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48" name="直接连接符 247"/>
            <p:cNvCxnSpPr>
              <a:stCxn id="247" idx="1"/>
              <a:endCxn id="247" idx="4"/>
            </p:cNvCxnSpPr>
            <p:nvPr/>
          </p:nvCxnSpPr>
          <p:spPr>
            <a:xfrm flipV="1">
              <a:off x="8784" y="8018"/>
              <a:ext cx="1497" cy="987"/>
            </a:xfrm>
            <a:prstGeom prst="line">
              <a:avLst/>
            </a:prstGeom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直接连接符 248"/>
            <p:cNvCxnSpPr>
              <a:endCxn id="247" idx="5"/>
            </p:cNvCxnSpPr>
            <p:nvPr/>
          </p:nvCxnSpPr>
          <p:spPr>
            <a:xfrm>
              <a:off x="8803" y="9005"/>
              <a:ext cx="1478" cy="0"/>
            </a:xfrm>
            <a:prstGeom prst="line">
              <a:avLst/>
            </a:prstGeom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直接连接符 249"/>
            <p:cNvCxnSpPr>
              <a:stCxn id="247" idx="1"/>
              <a:endCxn id="247" idx="3"/>
            </p:cNvCxnSpPr>
            <p:nvPr/>
          </p:nvCxnSpPr>
          <p:spPr>
            <a:xfrm flipV="1">
              <a:off x="8784" y="7644"/>
              <a:ext cx="749" cy="1361"/>
            </a:xfrm>
            <a:prstGeom prst="line">
              <a:avLst/>
            </a:prstGeom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直接连接符 250"/>
            <p:cNvCxnSpPr>
              <a:stCxn id="247" idx="0"/>
              <a:endCxn id="247" idx="2"/>
            </p:cNvCxnSpPr>
            <p:nvPr/>
          </p:nvCxnSpPr>
          <p:spPr>
            <a:xfrm flipH="1" flipV="1">
              <a:off x="8784" y="8018"/>
              <a:ext cx="749" cy="1361"/>
            </a:xfrm>
            <a:prstGeom prst="line">
              <a:avLst/>
            </a:prstGeom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直接连接符 251"/>
            <p:cNvCxnSpPr>
              <a:endCxn id="247" idx="3"/>
            </p:cNvCxnSpPr>
            <p:nvPr/>
          </p:nvCxnSpPr>
          <p:spPr>
            <a:xfrm flipV="1">
              <a:off x="9528" y="7644"/>
              <a:ext cx="5" cy="1730"/>
            </a:xfrm>
            <a:prstGeom prst="line">
              <a:avLst/>
            </a:prstGeom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直接连接符 252"/>
            <p:cNvCxnSpPr>
              <a:stCxn id="247" idx="0"/>
            </p:cNvCxnSpPr>
            <p:nvPr/>
          </p:nvCxnSpPr>
          <p:spPr>
            <a:xfrm flipV="1">
              <a:off x="9533" y="8037"/>
              <a:ext cx="736" cy="1342"/>
            </a:xfrm>
            <a:prstGeom prst="line">
              <a:avLst/>
            </a:prstGeom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直接连接符 253"/>
            <p:cNvCxnSpPr/>
            <p:nvPr/>
          </p:nvCxnSpPr>
          <p:spPr>
            <a:xfrm flipH="1" flipV="1">
              <a:off x="9528" y="7655"/>
              <a:ext cx="745" cy="1359"/>
            </a:xfrm>
            <a:prstGeom prst="line">
              <a:avLst/>
            </a:prstGeom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直接连接符 254"/>
            <p:cNvCxnSpPr/>
            <p:nvPr/>
          </p:nvCxnSpPr>
          <p:spPr>
            <a:xfrm flipH="1" flipV="1">
              <a:off x="8799" y="8028"/>
              <a:ext cx="1470" cy="977"/>
            </a:xfrm>
            <a:prstGeom prst="line">
              <a:avLst/>
            </a:prstGeom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直接连接符 255"/>
            <p:cNvCxnSpPr/>
            <p:nvPr/>
          </p:nvCxnSpPr>
          <p:spPr>
            <a:xfrm flipH="1">
              <a:off x="8786" y="8020"/>
              <a:ext cx="1487" cy="8"/>
            </a:xfrm>
            <a:prstGeom prst="line">
              <a:avLst/>
            </a:prstGeom>
            <a:ln>
              <a:solidFill>
                <a:schemeClr val="accent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7" name="文本框 256"/>
            <p:cNvSpPr txBox="1"/>
            <p:nvPr/>
          </p:nvSpPr>
          <p:spPr>
            <a:xfrm>
              <a:off x="8935" y="8186"/>
              <a:ext cx="1146" cy="6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600">
                  <a:solidFill>
                    <a:schemeClr val="bg1"/>
                  </a:solidFill>
                  <a:latin typeface="汉仪雅酷黑简" panose="00020600040101010101" charset="-122"/>
                  <a:ea typeface="汉仪雅酷黑简" panose="00020600040101010101" charset="-122"/>
                </a:rPr>
                <a:t>IPFS</a:t>
              </a:r>
              <a:endParaRPr lang="en-US" altLang="zh-CN" sz="1600">
                <a:solidFill>
                  <a:schemeClr val="bg1"/>
                </a:solidFill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pic>
          <p:nvPicPr>
            <p:cNvPr id="258" name="图片 257" descr="区块链管理-23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2115" y="6406"/>
              <a:ext cx="403" cy="403"/>
            </a:xfrm>
            <a:prstGeom prst="rect">
              <a:avLst/>
            </a:prstGeom>
          </p:spPr>
        </p:pic>
        <p:cxnSp>
          <p:nvCxnSpPr>
            <p:cNvPr id="259" name="直接连接符 258"/>
            <p:cNvCxnSpPr>
              <a:stCxn id="244" idx="3"/>
            </p:cNvCxnSpPr>
            <p:nvPr/>
          </p:nvCxnSpPr>
          <p:spPr>
            <a:xfrm flipV="1">
              <a:off x="12346" y="4526"/>
              <a:ext cx="8" cy="1516"/>
            </a:xfrm>
            <a:prstGeom prst="line">
              <a:avLst/>
            </a:prstGeom>
            <a:ln>
              <a:solidFill>
                <a:srgbClr val="2B46C2"/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直接连接符 259"/>
            <p:cNvCxnSpPr/>
            <p:nvPr/>
          </p:nvCxnSpPr>
          <p:spPr>
            <a:xfrm flipH="1">
              <a:off x="11016" y="4526"/>
              <a:ext cx="1343" cy="12"/>
            </a:xfrm>
            <a:prstGeom prst="line">
              <a:avLst/>
            </a:prstGeom>
            <a:ln>
              <a:solidFill>
                <a:srgbClr val="2B46C2"/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直接连接符 260"/>
            <p:cNvCxnSpPr/>
            <p:nvPr/>
          </p:nvCxnSpPr>
          <p:spPr>
            <a:xfrm flipV="1">
              <a:off x="12343" y="7201"/>
              <a:ext cx="7" cy="1335"/>
            </a:xfrm>
            <a:prstGeom prst="line">
              <a:avLst/>
            </a:prstGeom>
            <a:ln>
              <a:solidFill>
                <a:srgbClr val="2B46C2"/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直接连接符 261"/>
            <p:cNvCxnSpPr/>
            <p:nvPr/>
          </p:nvCxnSpPr>
          <p:spPr>
            <a:xfrm flipH="1">
              <a:off x="11000" y="8531"/>
              <a:ext cx="1343" cy="12"/>
            </a:xfrm>
            <a:prstGeom prst="line">
              <a:avLst/>
            </a:prstGeom>
            <a:ln>
              <a:solidFill>
                <a:srgbClr val="2B46C2"/>
              </a:solidFill>
              <a:prstDash val="solid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PA-标题1"/>
            <p:cNvSpPr/>
            <p:nvPr>
              <p:custDataLst>
                <p:tags r:id="rId12"/>
              </p:custDataLst>
            </p:nvPr>
          </p:nvSpPr>
          <p:spPr>
            <a:xfrm>
              <a:off x="11592" y="6947"/>
              <a:ext cx="1517" cy="567"/>
            </a:xfrm>
            <a:prstGeom prst="snip2DiagRect">
              <a:avLst/>
            </a:prstGeom>
            <a:solidFill>
              <a:srgbClr val="091846"/>
            </a:solidFill>
            <a:ln w="8373" cap="flat">
              <a:solidFill>
                <a:srgbClr val="2B46C2"/>
              </a:solidFill>
              <a:prstDash val="solid"/>
              <a:miter/>
            </a:ln>
          </p:spPr>
          <p:txBody>
            <a:bodyPr rtlCol="0" anchor="ctr"/>
            <a:p>
              <a:pPr algn="ctr"/>
              <a:r>
                <a:rPr lang="zh-CN" altLang="en-US" sz="1200" dirty="0">
                  <a:solidFill>
                    <a:schemeClr val="bg1"/>
                  </a:solidFill>
                  <a:effectLst/>
                  <a:latin typeface="汉仪雅酷黑简" panose="00020600040101010101" charset="-122"/>
                  <a:ea typeface="汉仪雅酷黑简" panose="00020600040101010101" charset="-122"/>
                </a:rPr>
                <a:t>轻节点</a:t>
              </a:r>
              <a:endParaRPr lang="zh-CN" altLang="en-US" sz="1200" dirty="0">
                <a:solidFill>
                  <a:schemeClr val="bg1"/>
                </a:solidFill>
                <a:effectLst/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sp>
          <p:nvSpPr>
            <p:cNvPr id="264" name="Object 50" descr="preencoded.png"/>
            <p:cNvSpPr/>
            <p:nvPr/>
          </p:nvSpPr>
          <p:spPr>
            <a:xfrm rot="10800000">
              <a:off x="11439" y="4430"/>
              <a:ext cx="120" cy="209"/>
            </a:xfrm>
            <a:custGeom>
              <a:avLst/>
              <a:gdLst>
                <a:gd name="connsiteX0" fmla="*/ 0 w 117871"/>
                <a:gd name="connsiteY0" fmla="*/ 0 h 225669"/>
                <a:gd name="connsiteX1" fmla="*/ 117872 w 117871"/>
                <a:gd name="connsiteY1" fmla="*/ 112835 h 225669"/>
                <a:gd name="connsiteX2" fmla="*/ 0 w 117871"/>
                <a:gd name="connsiteY2" fmla="*/ 225669 h 22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871" h="225669">
                  <a:moveTo>
                    <a:pt x="0" y="0"/>
                  </a:moveTo>
                  <a:lnTo>
                    <a:pt x="117872" y="112835"/>
                  </a:lnTo>
                  <a:lnTo>
                    <a:pt x="0" y="225669"/>
                  </a:lnTo>
                </a:path>
              </a:pathLst>
            </a:custGeom>
            <a:noFill/>
            <a:ln w="15875" cap="sq">
              <a:gradFill>
                <a:gsLst>
                  <a:gs pos="5000">
                    <a:srgbClr val="075963">
                      <a:lumMod val="93000"/>
                    </a:srgbClr>
                  </a:gs>
                  <a:gs pos="100000">
                    <a:srgbClr val="0358D4"/>
                  </a:gs>
                </a:gsLst>
                <a:lin ang="108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endParaRPr lang="zh-CN" altLang="en-US" sz="16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289" name="组合 288"/>
            <p:cNvGrpSpPr/>
            <p:nvPr/>
          </p:nvGrpSpPr>
          <p:grpSpPr>
            <a:xfrm rot="0">
              <a:off x="10211" y="7463"/>
              <a:ext cx="388" cy="451"/>
              <a:chOff x="2328" y="2365"/>
              <a:chExt cx="676" cy="784"/>
            </a:xfrm>
          </p:grpSpPr>
          <p:sp>
            <p:nvSpPr>
              <p:cNvPr id="290" name="六边形 289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rgbClr val="2B46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291" name="图片 290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292" name="组合 291"/>
            <p:cNvGrpSpPr/>
            <p:nvPr/>
          </p:nvGrpSpPr>
          <p:grpSpPr>
            <a:xfrm rot="0">
              <a:off x="10405" y="8312"/>
              <a:ext cx="388" cy="451"/>
              <a:chOff x="2328" y="2365"/>
              <a:chExt cx="676" cy="784"/>
            </a:xfrm>
          </p:grpSpPr>
          <p:sp>
            <p:nvSpPr>
              <p:cNvPr id="293" name="六边形 292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rgbClr val="2B46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294" name="图片 293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295" name="组合 294"/>
            <p:cNvGrpSpPr/>
            <p:nvPr/>
          </p:nvGrpSpPr>
          <p:grpSpPr>
            <a:xfrm rot="0">
              <a:off x="10211" y="9069"/>
              <a:ext cx="388" cy="451"/>
              <a:chOff x="2328" y="2365"/>
              <a:chExt cx="676" cy="784"/>
            </a:xfrm>
          </p:grpSpPr>
          <p:sp>
            <p:nvSpPr>
              <p:cNvPr id="296" name="六边形 295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297" name="图片 296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298" name="组合 297"/>
            <p:cNvGrpSpPr/>
            <p:nvPr/>
          </p:nvGrpSpPr>
          <p:grpSpPr>
            <a:xfrm rot="0">
              <a:off x="9344" y="9463"/>
              <a:ext cx="388" cy="451"/>
              <a:chOff x="2328" y="2365"/>
              <a:chExt cx="676" cy="784"/>
            </a:xfrm>
          </p:grpSpPr>
          <p:sp>
            <p:nvSpPr>
              <p:cNvPr id="299" name="六边形 298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00" name="图片 299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301" name="组合 300"/>
            <p:cNvGrpSpPr/>
            <p:nvPr/>
          </p:nvGrpSpPr>
          <p:grpSpPr>
            <a:xfrm rot="0">
              <a:off x="9351" y="7136"/>
              <a:ext cx="388" cy="451"/>
              <a:chOff x="2328" y="2365"/>
              <a:chExt cx="676" cy="784"/>
            </a:xfrm>
          </p:grpSpPr>
          <p:sp>
            <p:nvSpPr>
              <p:cNvPr id="302" name="六边形 301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03" name="图片 302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304" name="组合 303"/>
            <p:cNvGrpSpPr/>
            <p:nvPr/>
          </p:nvGrpSpPr>
          <p:grpSpPr>
            <a:xfrm rot="0">
              <a:off x="8482" y="7463"/>
              <a:ext cx="388" cy="451"/>
              <a:chOff x="2328" y="2365"/>
              <a:chExt cx="676" cy="784"/>
            </a:xfrm>
          </p:grpSpPr>
          <p:sp>
            <p:nvSpPr>
              <p:cNvPr id="305" name="六边形 304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06" name="图片 305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307" name="组合 306"/>
            <p:cNvGrpSpPr/>
            <p:nvPr/>
          </p:nvGrpSpPr>
          <p:grpSpPr>
            <a:xfrm rot="0">
              <a:off x="8292" y="8312"/>
              <a:ext cx="388" cy="451"/>
              <a:chOff x="2328" y="2365"/>
              <a:chExt cx="676" cy="784"/>
            </a:xfrm>
          </p:grpSpPr>
          <p:sp>
            <p:nvSpPr>
              <p:cNvPr id="308" name="六边形 307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09" name="图片 308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310" name="组合 309"/>
            <p:cNvGrpSpPr/>
            <p:nvPr/>
          </p:nvGrpSpPr>
          <p:grpSpPr>
            <a:xfrm rot="0">
              <a:off x="8452" y="9047"/>
              <a:ext cx="388" cy="451"/>
              <a:chOff x="2328" y="2365"/>
              <a:chExt cx="676" cy="784"/>
            </a:xfrm>
          </p:grpSpPr>
          <p:sp>
            <p:nvSpPr>
              <p:cNvPr id="311" name="六边形 310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12" name="图片 311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sp>
          <p:nvSpPr>
            <p:cNvPr id="313" name="Object 50" descr="preencoded.png"/>
            <p:cNvSpPr/>
            <p:nvPr/>
          </p:nvSpPr>
          <p:spPr>
            <a:xfrm rot="10800000">
              <a:off x="11439" y="8436"/>
              <a:ext cx="120" cy="209"/>
            </a:xfrm>
            <a:custGeom>
              <a:avLst/>
              <a:gdLst>
                <a:gd name="connsiteX0" fmla="*/ 0 w 117871"/>
                <a:gd name="connsiteY0" fmla="*/ 0 h 225669"/>
                <a:gd name="connsiteX1" fmla="*/ 117872 w 117871"/>
                <a:gd name="connsiteY1" fmla="*/ 112835 h 225669"/>
                <a:gd name="connsiteX2" fmla="*/ 0 w 117871"/>
                <a:gd name="connsiteY2" fmla="*/ 225669 h 225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871" h="225669">
                  <a:moveTo>
                    <a:pt x="0" y="0"/>
                  </a:moveTo>
                  <a:lnTo>
                    <a:pt x="117872" y="112835"/>
                  </a:lnTo>
                  <a:lnTo>
                    <a:pt x="0" y="225669"/>
                  </a:lnTo>
                </a:path>
              </a:pathLst>
            </a:custGeom>
            <a:noFill/>
            <a:ln w="15875" cap="sq">
              <a:gradFill>
                <a:gsLst>
                  <a:gs pos="5000">
                    <a:srgbClr val="075963">
                      <a:lumMod val="93000"/>
                    </a:srgbClr>
                  </a:gs>
                  <a:gs pos="100000">
                    <a:srgbClr val="0358D4"/>
                  </a:gs>
                </a:gsLst>
                <a:lin ang="10800000" scaled="1"/>
              </a:gradFill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p>
              <a:endParaRPr lang="zh-CN" altLang="en-US" sz="16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15" name="组合 314"/>
            <p:cNvGrpSpPr/>
            <p:nvPr/>
          </p:nvGrpSpPr>
          <p:grpSpPr>
            <a:xfrm rot="0">
              <a:off x="9369" y="3659"/>
              <a:ext cx="388" cy="451"/>
              <a:chOff x="2328" y="2365"/>
              <a:chExt cx="676" cy="784"/>
            </a:xfrm>
          </p:grpSpPr>
          <p:sp>
            <p:nvSpPr>
              <p:cNvPr id="316" name="六边形 315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rgbClr val="2B46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17" name="图片 316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318" name="组合 317"/>
            <p:cNvGrpSpPr/>
            <p:nvPr/>
          </p:nvGrpSpPr>
          <p:grpSpPr>
            <a:xfrm rot="0">
              <a:off x="10303" y="4998"/>
              <a:ext cx="388" cy="451"/>
              <a:chOff x="2328" y="2365"/>
              <a:chExt cx="676" cy="784"/>
            </a:xfrm>
          </p:grpSpPr>
          <p:sp>
            <p:nvSpPr>
              <p:cNvPr id="319" name="六边形 318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rgbClr val="2B46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20" name="图片 319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321" name="组合 320"/>
            <p:cNvGrpSpPr/>
            <p:nvPr/>
          </p:nvGrpSpPr>
          <p:grpSpPr>
            <a:xfrm rot="0">
              <a:off x="9706" y="5445"/>
              <a:ext cx="388" cy="451"/>
              <a:chOff x="2328" y="2365"/>
              <a:chExt cx="676" cy="784"/>
            </a:xfrm>
          </p:grpSpPr>
          <p:sp>
            <p:nvSpPr>
              <p:cNvPr id="322" name="六边形 321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rgbClr val="2B46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23" name="图片 322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324" name="组合 323"/>
            <p:cNvGrpSpPr/>
            <p:nvPr/>
          </p:nvGrpSpPr>
          <p:grpSpPr>
            <a:xfrm rot="0">
              <a:off x="8778" y="3535"/>
              <a:ext cx="388" cy="451"/>
              <a:chOff x="2328" y="2365"/>
              <a:chExt cx="676" cy="784"/>
            </a:xfrm>
          </p:grpSpPr>
          <p:sp>
            <p:nvSpPr>
              <p:cNvPr id="325" name="六边形 324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rgbClr val="2B46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26" name="图片 325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327" name="组合 326"/>
            <p:cNvGrpSpPr/>
            <p:nvPr/>
          </p:nvGrpSpPr>
          <p:grpSpPr>
            <a:xfrm rot="0">
              <a:off x="8221" y="4087"/>
              <a:ext cx="388" cy="451"/>
              <a:chOff x="2328" y="2365"/>
              <a:chExt cx="676" cy="784"/>
            </a:xfrm>
          </p:grpSpPr>
          <p:sp>
            <p:nvSpPr>
              <p:cNvPr id="328" name="六边形 327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rgbClr val="2B46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29" name="图片 328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330" name="组合 329"/>
            <p:cNvGrpSpPr/>
            <p:nvPr/>
          </p:nvGrpSpPr>
          <p:grpSpPr>
            <a:xfrm rot="0">
              <a:off x="9077" y="4275"/>
              <a:ext cx="388" cy="451"/>
              <a:chOff x="2328" y="2365"/>
              <a:chExt cx="676" cy="784"/>
            </a:xfrm>
          </p:grpSpPr>
          <p:sp>
            <p:nvSpPr>
              <p:cNvPr id="331" name="六边形 330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rgbClr val="2B46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32" name="图片 331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333" name="组合 332"/>
            <p:cNvGrpSpPr/>
            <p:nvPr/>
          </p:nvGrpSpPr>
          <p:grpSpPr>
            <a:xfrm rot="0">
              <a:off x="8491" y="4795"/>
              <a:ext cx="388" cy="451"/>
              <a:chOff x="2328" y="2365"/>
              <a:chExt cx="676" cy="784"/>
            </a:xfrm>
          </p:grpSpPr>
          <p:sp>
            <p:nvSpPr>
              <p:cNvPr id="334" name="六边形 333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rgbClr val="2B46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35" name="图片 334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  <p:grpSp>
          <p:nvGrpSpPr>
            <p:cNvPr id="336" name="组合 335"/>
            <p:cNvGrpSpPr/>
            <p:nvPr/>
          </p:nvGrpSpPr>
          <p:grpSpPr>
            <a:xfrm rot="0">
              <a:off x="9770" y="4765"/>
              <a:ext cx="388" cy="451"/>
              <a:chOff x="2328" y="2365"/>
              <a:chExt cx="676" cy="784"/>
            </a:xfrm>
          </p:grpSpPr>
          <p:sp>
            <p:nvSpPr>
              <p:cNvPr id="337" name="六边形 336"/>
              <p:cNvSpPr>
                <a:spLocks noChangeAspect="1"/>
              </p:cNvSpPr>
              <p:nvPr/>
            </p:nvSpPr>
            <p:spPr>
              <a:xfrm rot="5400000">
                <a:off x="2274" y="2419"/>
                <a:ext cx="784" cy="677"/>
              </a:xfrm>
              <a:prstGeom prst="hexagon">
                <a:avLst/>
              </a:prstGeom>
              <a:solidFill>
                <a:srgbClr val="091846"/>
              </a:solidFill>
              <a:ln w="0">
                <a:solidFill>
                  <a:srgbClr val="2B46C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338" name="图片 337" descr="服务器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90" y="2581"/>
                <a:ext cx="353" cy="353"/>
              </a:xfrm>
              <a:prstGeom prst="rect">
                <a:avLst/>
              </a:prstGeom>
            </p:spPr>
          </p:pic>
        </p:grpSp>
      </p:grpSp>
      <p:sp useBgFill="1">
        <p:nvSpPr>
          <p:cNvPr id="5" name="矩形 4"/>
          <p:cNvSpPr/>
          <p:nvPr/>
        </p:nvSpPr>
        <p:spPr>
          <a:xfrm>
            <a:off x="5902325" y="1337310"/>
            <a:ext cx="5820410" cy="47428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6306820" y="2339975"/>
            <a:ext cx="5299075" cy="2834005"/>
          </a:xfrm>
          <a:prstGeom prst="rect">
            <a:avLst/>
          </a:prstGeom>
          <a:solidFill>
            <a:srgbClr val="2B46C2">
              <a:alpha val="34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文本框 15"/>
          <p:cNvSpPr txBox="1"/>
          <p:nvPr/>
        </p:nvSpPr>
        <p:spPr>
          <a:xfrm>
            <a:off x="6473190" y="2570480"/>
            <a:ext cx="2430145" cy="27686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p>
            <a:r>
              <a:rPr lang="en-US" altLang="zh-CN" kern="1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IPFS</a:t>
            </a:r>
            <a:endParaRPr lang="en-US" altLang="zh-CN" kern="100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98" name="直接连接符 97"/>
          <p:cNvCxnSpPr/>
          <p:nvPr/>
        </p:nvCxnSpPr>
        <p:spPr>
          <a:xfrm>
            <a:off x="6311265" y="2497455"/>
            <a:ext cx="0" cy="38925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 rot="0">
            <a:off x="9812020" y="2617470"/>
            <a:ext cx="1517650" cy="167005"/>
            <a:chOff x="4791" y="2889"/>
            <a:chExt cx="2390" cy="263"/>
          </a:xfrm>
        </p:grpSpPr>
        <p:cxnSp>
          <p:nvCxnSpPr>
            <p:cNvPr id="99" name="直接连接符 98"/>
            <p:cNvCxnSpPr/>
            <p:nvPr/>
          </p:nvCxnSpPr>
          <p:spPr>
            <a:xfrm>
              <a:off x="4791" y="2889"/>
              <a:ext cx="2390" cy="0"/>
            </a:xfrm>
            <a:prstGeom prst="line">
              <a:avLst/>
            </a:prstGeom>
            <a:ln>
              <a:gradFill>
                <a:gsLst>
                  <a:gs pos="0">
                    <a:schemeClr val="bg1">
                      <a:alpha val="6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组合 99"/>
            <p:cNvGrpSpPr/>
            <p:nvPr/>
          </p:nvGrpSpPr>
          <p:grpSpPr>
            <a:xfrm rot="0">
              <a:off x="4791" y="2954"/>
              <a:ext cx="1400" cy="198"/>
              <a:chOff x="5131601" y="3071272"/>
              <a:chExt cx="1155954" cy="179101"/>
            </a:xfr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5000"/>
                  </a:schemeClr>
                </a:gs>
              </a:gsLst>
              <a:lin ang="0" scaled="0"/>
            </a:gradFill>
          </p:grpSpPr>
          <p:sp>
            <p:nvSpPr>
              <p:cNvPr id="101" name="平行四边形 100"/>
              <p:cNvSpPr/>
              <p:nvPr/>
            </p:nvSpPr>
            <p:spPr>
              <a:xfrm>
                <a:off x="513160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2" name="平行四边形 101"/>
              <p:cNvSpPr/>
              <p:nvPr/>
            </p:nvSpPr>
            <p:spPr>
              <a:xfrm>
                <a:off x="520327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3" name="平行四边形 102"/>
              <p:cNvSpPr/>
              <p:nvPr/>
            </p:nvSpPr>
            <p:spPr>
              <a:xfrm>
                <a:off x="5274945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4" name="平行四边形 103"/>
              <p:cNvSpPr/>
              <p:nvPr/>
            </p:nvSpPr>
            <p:spPr>
              <a:xfrm>
                <a:off x="5346617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5" name="平行四边形 104"/>
              <p:cNvSpPr/>
              <p:nvPr/>
            </p:nvSpPr>
            <p:spPr>
              <a:xfrm>
                <a:off x="5418289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6" name="平行四边形 105"/>
              <p:cNvSpPr/>
              <p:nvPr/>
            </p:nvSpPr>
            <p:spPr>
              <a:xfrm>
                <a:off x="548996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7" name="平行四边形 106"/>
              <p:cNvSpPr/>
              <p:nvPr/>
            </p:nvSpPr>
            <p:spPr>
              <a:xfrm>
                <a:off x="556163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8" name="平行四边形 107"/>
              <p:cNvSpPr/>
              <p:nvPr/>
            </p:nvSpPr>
            <p:spPr>
              <a:xfrm>
                <a:off x="5633306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09" name="平行四边形 108"/>
              <p:cNvSpPr/>
              <p:nvPr/>
            </p:nvSpPr>
            <p:spPr>
              <a:xfrm>
                <a:off x="571580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10" name="平行四边形 109"/>
              <p:cNvSpPr/>
              <p:nvPr/>
            </p:nvSpPr>
            <p:spPr>
              <a:xfrm>
                <a:off x="578747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11" name="平行四边形 110"/>
              <p:cNvSpPr/>
              <p:nvPr/>
            </p:nvSpPr>
            <p:spPr>
              <a:xfrm>
                <a:off x="5859145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12" name="平行四边形 111"/>
              <p:cNvSpPr/>
              <p:nvPr/>
            </p:nvSpPr>
            <p:spPr>
              <a:xfrm>
                <a:off x="5930817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" name="平行四边形 1"/>
              <p:cNvSpPr/>
              <p:nvPr/>
            </p:nvSpPr>
            <p:spPr>
              <a:xfrm>
                <a:off x="6002489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3" name="平行四边形 2"/>
              <p:cNvSpPr/>
              <p:nvPr/>
            </p:nvSpPr>
            <p:spPr>
              <a:xfrm>
                <a:off x="6074161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115" name="平行四边形 114"/>
              <p:cNvSpPr/>
              <p:nvPr/>
            </p:nvSpPr>
            <p:spPr>
              <a:xfrm>
                <a:off x="6145833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8" name="平行四边形 7"/>
              <p:cNvSpPr/>
              <p:nvPr/>
            </p:nvSpPr>
            <p:spPr>
              <a:xfrm>
                <a:off x="6217506" y="3071272"/>
                <a:ext cx="70049" cy="179101"/>
              </a:xfrm>
              <a:prstGeom prst="parallelogram">
                <a:avLst>
                  <a:gd name="adj" fmla="val 50472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6962" y="2986"/>
              <a:ext cx="210" cy="13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6716" y="2986"/>
              <a:ext cx="210" cy="136"/>
            </a:xfrm>
            <a:prstGeom prst="rect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6469" y="2986"/>
              <a:ext cx="210" cy="136"/>
            </a:xfrm>
            <a:prstGeom prst="rect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3" name="内容占位符 2"/>
          <p:cNvSpPr>
            <a:spLocks noGrp="1"/>
          </p:cNvSpPr>
          <p:nvPr/>
        </p:nvSpPr>
        <p:spPr>
          <a:xfrm>
            <a:off x="6473190" y="3212465"/>
            <a:ext cx="4830445" cy="1513205"/>
          </a:xfrm>
          <a:prstGeom prst="rect">
            <a:avLst/>
          </a:prstGeom>
        </p:spPr>
        <p:txBody>
          <a:bodyPr vert="horz" wrap="square" lIns="90000" tIns="46800" rIns="90000" bIns="46800" rtlCol="0">
            <a:sp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开放共识链对逻辑和数据达成共识。与IPFS结合，可对文件达成共识，形成可信文件网络；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许可IPFS存储网络，为Dapp提供去中心化的文档存储服务</a:t>
            </a:r>
            <a:endParaRPr lang="zh-CN" altLang="en-US" sz="1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" name="PA-标题1"/>
          <p:cNvSpPr/>
          <p:nvPr>
            <p:custDataLst>
              <p:tags r:id="rId13"/>
            </p:custDataLst>
          </p:nvPr>
        </p:nvSpPr>
        <p:spPr>
          <a:xfrm>
            <a:off x="694055" y="1247775"/>
            <a:ext cx="2233295" cy="464185"/>
          </a:xfrm>
          <a:prstGeom prst="snip2DiagRect">
            <a:avLst/>
          </a:prstGeom>
          <a:gradFill>
            <a:gsLst>
              <a:gs pos="41000">
                <a:srgbClr val="5468FF"/>
              </a:gs>
              <a:gs pos="100000">
                <a:srgbClr val="58B2FF"/>
              </a:gs>
            </a:gsLst>
            <a:lin ang="0" scaled="0"/>
          </a:gradFill>
          <a:ln w="8373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  <a:cs typeface="汉仪雅酷黑简" panose="00020600040101010101" charset="-122"/>
                <a:sym typeface="+mn-ea"/>
              </a:rPr>
              <a:t>海峡链IPFS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  <a:cs typeface="汉仪雅酷黑简" panose="00020600040101010101" charset="-122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开放许可链的</a:t>
              </a: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机遇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grpSp>
        <p:nvGrpSpPr>
          <p:cNvPr id="28" name="组合 27"/>
          <p:cNvGrpSpPr/>
          <p:nvPr/>
        </p:nvGrpSpPr>
        <p:grpSpPr>
          <a:xfrm>
            <a:off x="671195" y="2204085"/>
            <a:ext cx="5299075" cy="2834005"/>
            <a:chOff x="9932" y="3685"/>
            <a:chExt cx="8345" cy="4463"/>
          </a:xfrm>
        </p:grpSpPr>
        <p:sp>
          <p:nvSpPr>
            <p:cNvPr id="4" name="矩形 3"/>
            <p:cNvSpPr/>
            <p:nvPr/>
          </p:nvSpPr>
          <p:spPr>
            <a:xfrm>
              <a:off x="9932" y="3685"/>
              <a:ext cx="8345" cy="4463"/>
            </a:xfrm>
            <a:prstGeom prst="rect">
              <a:avLst/>
            </a:prstGeom>
            <a:solidFill>
              <a:srgbClr val="2B46C2">
                <a:alpha val="34000"/>
              </a:srgb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0194" y="4048"/>
              <a:ext cx="3827" cy="436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p>
              <a:r>
                <a:rPr lang="zh-CN" altLang="zh-CN" kern="100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</a:rPr>
                <a:t>隐私计算</a:t>
              </a:r>
              <a:endParaRPr lang="zh-CN" altLang="zh-CN" kern="100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9939" y="3933"/>
              <a:ext cx="0" cy="613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组合 6"/>
            <p:cNvGrpSpPr/>
            <p:nvPr/>
          </p:nvGrpSpPr>
          <p:grpSpPr>
            <a:xfrm rot="0">
              <a:off x="15452" y="4122"/>
              <a:ext cx="2390" cy="263"/>
              <a:chOff x="4791" y="2889"/>
              <a:chExt cx="2390" cy="263"/>
            </a:xfrm>
          </p:grpSpPr>
          <p:cxnSp>
            <p:nvCxnSpPr>
              <p:cNvPr id="99" name="直接连接符 98"/>
              <p:cNvCxnSpPr/>
              <p:nvPr/>
            </p:nvCxnSpPr>
            <p:spPr>
              <a:xfrm>
                <a:off x="4791" y="2889"/>
                <a:ext cx="2390" cy="0"/>
              </a:xfrm>
              <a:prstGeom prst="line">
                <a:avLst/>
              </a:prstGeom>
              <a:ln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0" name="组合 99"/>
              <p:cNvGrpSpPr/>
              <p:nvPr/>
            </p:nvGrpSpPr>
            <p:grpSpPr>
              <a:xfrm rot="0">
                <a:off x="4791" y="2954"/>
                <a:ext cx="1400" cy="198"/>
                <a:chOff x="5131601" y="3071272"/>
                <a:chExt cx="1155954" cy="179101"/>
              </a:xfr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25000"/>
                    </a:schemeClr>
                  </a:gs>
                </a:gsLst>
                <a:lin ang="0" scaled="0"/>
              </a:gradFill>
            </p:grpSpPr>
            <p:sp>
              <p:nvSpPr>
                <p:cNvPr id="101" name="平行四边形 100"/>
                <p:cNvSpPr/>
                <p:nvPr/>
              </p:nvSpPr>
              <p:spPr>
                <a:xfrm>
                  <a:off x="5131601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02" name="平行四边形 101"/>
                <p:cNvSpPr/>
                <p:nvPr/>
              </p:nvSpPr>
              <p:spPr>
                <a:xfrm>
                  <a:off x="5203273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03" name="平行四边形 102"/>
                <p:cNvSpPr/>
                <p:nvPr/>
              </p:nvSpPr>
              <p:spPr>
                <a:xfrm>
                  <a:off x="5274945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04" name="平行四边形 103"/>
                <p:cNvSpPr/>
                <p:nvPr/>
              </p:nvSpPr>
              <p:spPr>
                <a:xfrm>
                  <a:off x="5346617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05" name="平行四边形 104"/>
                <p:cNvSpPr/>
                <p:nvPr/>
              </p:nvSpPr>
              <p:spPr>
                <a:xfrm>
                  <a:off x="5418289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06" name="平行四边形 105"/>
                <p:cNvSpPr/>
                <p:nvPr/>
              </p:nvSpPr>
              <p:spPr>
                <a:xfrm>
                  <a:off x="5489961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07" name="平行四边形 106"/>
                <p:cNvSpPr/>
                <p:nvPr/>
              </p:nvSpPr>
              <p:spPr>
                <a:xfrm>
                  <a:off x="5561633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08" name="平行四边形 107"/>
                <p:cNvSpPr/>
                <p:nvPr/>
              </p:nvSpPr>
              <p:spPr>
                <a:xfrm>
                  <a:off x="5633306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09" name="平行四边形 108"/>
                <p:cNvSpPr/>
                <p:nvPr/>
              </p:nvSpPr>
              <p:spPr>
                <a:xfrm>
                  <a:off x="5715801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10" name="平行四边形 109"/>
                <p:cNvSpPr/>
                <p:nvPr/>
              </p:nvSpPr>
              <p:spPr>
                <a:xfrm>
                  <a:off x="5787473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11" name="平行四边形 110"/>
                <p:cNvSpPr/>
                <p:nvPr/>
              </p:nvSpPr>
              <p:spPr>
                <a:xfrm>
                  <a:off x="5859145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12" name="平行四边形 111"/>
                <p:cNvSpPr/>
                <p:nvPr/>
              </p:nvSpPr>
              <p:spPr>
                <a:xfrm>
                  <a:off x="5930817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8" name="平行四边形 7"/>
                <p:cNvSpPr/>
                <p:nvPr/>
              </p:nvSpPr>
              <p:spPr>
                <a:xfrm>
                  <a:off x="6002489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4" name="平行四边形 13"/>
                <p:cNvSpPr/>
                <p:nvPr/>
              </p:nvSpPr>
              <p:spPr>
                <a:xfrm>
                  <a:off x="6074161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15" name="平行四边形 114"/>
                <p:cNvSpPr/>
                <p:nvPr/>
              </p:nvSpPr>
              <p:spPr>
                <a:xfrm>
                  <a:off x="6145833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15" name="平行四边形 14"/>
                <p:cNvSpPr/>
                <p:nvPr/>
              </p:nvSpPr>
              <p:spPr>
                <a:xfrm>
                  <a:off x="6217506" y="3071272"/>
                  <a:ext cx="70049" cy="179101"/>
                </a:xfrm>
                <a:prstGeom prst="parallelogram">
                  <a:avLst>
                    <a:gd name="adj" fmla="val 5047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6962" y="2986"/>
                <a:ext cx="210" cy="136"/>
              </a:xfrm>
              <a:prstGeom prst="rect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6716" y="2986"/>
                <a:ext cx="210" cy="136"/>
              </a:xfrm>
              <a:prstGeom prst="rect">
                <a:avLst/>
              </a:prstGeom>
              <a:solidFill>
                <a:schemeClr val="bg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6469" y="2986"/>
                <a:ext cx="210" cy="136"/>
              </a:xfrm>
              <a:prstGeom prst="rect">
                <a:avLst/>
              </a:prstGeom>
              <a:solidFill>
                <a:schemeClr val="bg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/>
              </a:p>
            </p:txBody>
          </p:sp>
        </p:grpSp>
        <p:sp>
          <p:nvSpPr>
            <p:cNvPr id="27" name="内容占位符 2"/>
            <p:cNvSpPr>
              <a:spLocks noGrp="1"/>
            </p:cNvSpPr>
            <p:nvPr/>
          </p:nvSpPr>
          <p:spPr>
            <a:xfrm>
              <a:off x="10194" y="5059"/>
              <a:ext cx="7607" cy="2383"/>
            </a:xfrm>
            <a:prstGeom prst="rect">
              <a:avLst/>
            </a:prstGeom>
          </p:spPr>
          <p:txBody>
            <a:bodyPr vert="horz" wrap="square" lIns="90000" tIns="46800" rIns="90000" bIns="46800" rtlCol="0">
              <a:spAutoFit/>
            </a:bodyPr>
            <a:lstStyle>
              <a:lvl1pPr marL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000"/>
                </a:spcAft>
                <a:buFont typeface="Arial" panose="020B0604020202020204" pitchFamily="34" charset="0"/>
                <a:buNone/>
                <a:defRPr sz="2400" u="none" strike="noStrike" kern="1200" cap="none" spc="20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tabLst>
                  <a:tab pos="1609725" algn="l"/>
                  <a:tab pos="1609725" algn="l"/>
                  <a:tab pos="1609725" algn="l"/>
                  <a:tab pos="1609725" algn="l"/>
                </a:tabLst>
                <a:defRPr sz="20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600"/>
                </a:spcAft>
                <a:buFont typeface="Arial" panose="020B0604020202020204" pitchFamily="34" charset="0"/>
                <a:buNone/>
                <a:defRPr sz="18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Wingdings" panose="05000000000000000000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300"/>
                </a:spcAft>
                <a:buFont typeface="Arial" panose="020B0604020202020204" pitchFamily="34" charset="0"/>
                <a:buNone/>
                <a:defRPr sz="1600" u="none" strike="noStrike" kern="1200" cap="none" spc="150" normalizeH="0" baseline="0">
                  <a:solidFill>
                    <a:schemeClr val="tx1">
                      <a:lumMod val="65000"/>
                      <a:lumOff val="35000"/>
                    </a:schemeClr>
                  </a:solidFill>
                  <a:uFillTx/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5750" indent="-285750" algn="l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charset="0"/>
                <a:buChar char="u"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开放共识链可与隐私计算结合，提供可追溯、可验证、有共识的隐私计算；</a:t>
              </a: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marL="285750" indent="-285750" algn="l">
                <a:lnSpc>
                  <a:spcPct val="15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charset="0"/>
                <a:buChar char="u"/>
              </a:pPr>
              <a:r>
                <a:rPr lang="zh-CN" altLang="en-US" sz="14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隐私计算和隐私证明技术可为开放共识链提供数据隐私保护能力，在开放环境中保护隐私。</a:t>
              </a:r>
              <a:endPara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sp>
        <p:nvSpPr>
          <p:cNvPr id="76" name="六边形 75"/>
          <p:cNvSpPr>
            <a:spLocks noChangeAspect="1"/>
          </p:cNvSpPr>
          <p:nvPr/>
        </p:nvSpPr>
        <p:spPr>
          <a:xfrm rot="5400000">
            <a:off x="7860030" y="2239010"/>
            <a:ext cx="2494915" cy="2152650"/>
          </a:xfrm>
          <a:prstGeom prst="hexagon">
            <a:avLst/>
          </a:prstGeom>
          <a:solidFill>
            <a:srgbClr val="2B46C2">
              <a:alpha val="20000"/>
            </a:srgbClr>
          </a:solidFill>
          <a:ln w="8373" cap="flat">
            <a:solidFill>
              <a:srgbClr val="2B46C2"/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endParaRPr lang="zh-CN" altLang="en-US" sz="10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8" name="PA-标题1"/>
          <p:cNvSpPr/>
          <p:nvPr>
            <p:custDataLst>
              <p:tags r:id="rId5"/>
            </p:custDataLst>
          </p:nvPr>
        </p:nvSpPr>
        <p:spPr>
          <a:xfrm>
            <a:off x="8342630" y="2567940"/>
            <a:ext cx="1512570" cy="398145"/>
          </a:xfrm>
          <a:prstGeom prst="snip2DiagRect">
            <a:avLst/>
          </a:prstGeom>
          <a:solidFill>
            <a:srgbClr val="2B46C2">
              <a:alpha val="20000"/>
            </a:srgbClr>
          </a:solidFill>
          <a:ln w="8373" cap="flat">
            <a:solidFill>
              <a:srgbClr val="2B46C2"/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文件确权</a:t>
            </a:r>
            <a:endParaRPr lang="zh-CN" altLang="en-US" sz="10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9" name="PA-标题1"/>
          <p:cNvSpPr/>
          <p:nvPr>
            <p:custDataLst>
              <p:tags r:id="rId6"/>
            </p:custDataLst>
          </p:nvPr>
        </p:nvSpPr>
        <p:spPr>
          <a:xfrm>
            <a:off x="8342630" y="3099435"/>
            <a:ext cx="1512570" cy="398145"/>
          </a:xfrm>
          <a:prstGeom prst="snip2DiagRect">
            <a:avLst/>
          </a:prstGeom>
          <a:solidFill>
            <a:srgbClr val="2B46C2">
              <a:alpha val="20000"/>
            </a:srgbClr>
          </a:solidFill>
          <a:ln w="8373" cap="flat">
            <a:solidFill>
              <a:srgbClr val="2B46C2"/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安全存储</a:t>
            </a:r>
            <a:endParaRPr lang="zh-CN" altLang="en-US" sz="10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2" name="PA-标题1"/>
          <p:cNvSpPr/>
          <p:nvPr>
            <p:custDataLst>
              <p:tags r:id="rId7"/>
            </p:custDataLst>
          </p:nvPr>
        </p:nvSpPr>
        <p:spPr>
          <a:xfrm>
            <a:off x="8342630" y="3630930"/>
            <a:ext cx="1512570" cy="398145"/>
          </a:xfrm>
          <a:prstGeom prst="snip2DiagRect">
            <a:avLst/>
          </a:prstGeom>
          <a:solidFill>
            <a:srgbClr val="2B46C2">
              <a:alpha val="20000"/>
            </a:srgbClr>
          </a:solidFill>
          <a:ln w="8373" cap="flat">
            <a:solidFill>
              <a:srgbClr val="2B46C2"/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可信传输</a:t>
            </a:r>
            <a:endParaRPr lang="zh-CN" altLang="en-US" sz="10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3" name="PA-标题1"/>
          <p:cNvSpPr/>
          <p:nvPr>
            <p:custDataLst>
              <p:tags r:id="rId8"/>
            </p:custDataLst>
          </p:nvPr>
        </p:nvSpPr>
        <p:spPr>
          <a:xfrm>
            <a:off x="10530205" y="2567940"/>
            <a:ext cx="1065530" cy="398145"/>
          </a:xfrm>
          <a:prstGeom prst="snip2DiagRect">
            <a:avLst/>
          </a:prstGeom>
          <a:solidFill>
            <a:srgbClr val="2B46C2">
              <a:alpha val="20000"/>
            </a:srgbClr>
          </a:solidFill>
          <a:ln w="8373" cap="flat">
            <a:solidFill>
              <a:srgbClr val="2B46C2"/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传输</a:t>
            </a:r>
            <a:endParaRPr lang="zh-CN" altLang="en-US" sz="10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六边形 11"/>
          <p:cNvSpPr>
            <a:spLocks noChangeAspect="1"/>
          </p:cNvSpPr>
          <p:nvPr/>
        </p:nvSpPr>
        <p:spPr>
          <a:xfrm rot="5400000">
            <a:off x="7755255" y="2144395"/>
            <a:ext cx="2705735" cy="2334260"/>
          </a:xfrm>
          <a:prstGeom prst="hexagon">
            <a:avLst/>
          </a:prstGeom>
          <a:solidFill>
            <a:srgbClr val="2B46C2">
              <a:alpha val="20000"/>
            </a:srgbClr>
          </a:solidFill>
          <a:ln w="8373" cap="flat">
            <a:solidFill>
              <a:srgbClr val="2B46C2"/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endParaRPr lang="zh-CN" altLang="en-US" sz="10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9" name="PA-标题1"/>
          <p:cNvSpPr/>
          <p:nvPr>
            <p:custDataLst>
              <p:tags r:id="rId9"/>
            </p:custDataLst>
          </p:nvPr>
        </p:nvSpPr>
        <p:spPr>
          <a:xfrm>
            <a:off x="10547985" y="3630930"/>
            <a:ext cx="1065530" cy="398145"/>
          </a:xfrm>
          <a:prstGeom prst="snip2DiagRect">
            <a:avLst/>
          </a:prstGeom>
          <a:solidFill>
            <a:srgbClr val="2B46C2">
              <a:alpha val="20000"/>
            </a:srgbClr>
          </a:solidFill>
          <a:ln w="8373" cap="flat">
            <a:solidFill>
              <a:srgbClr val="2B46C2"/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</a:t>
            </a:r>
            <a:endParaRPr lang="zh-CN" altLang="en-US" sz="10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30" name="直接连接符 29"/>
          <p:cNvCxnSpPr/>
          <p:nvPr/>
        </p:nvCxnSpPr>
        <p:spPr>
          <a:xfrm flipH="1">
            <a:off x="10275570" y="3831590"/>
            <a:ext cx="274955" cy="2540"/>
          </a:xfrm>
          <a:prstGeom prst="line">
            <a:avLst/>
          </a:prstGeom>
          <a:solidFill>
            <a:srgbClr val="2B46C2">
              <a:alpha val="20000"/>
            </a:srgbClr>
          </a:solidFill>
          <a:ln w="8373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43" name="直接连接符 42"/>
          <p:cNvCxnSpPr/>
          <p:nvPr/>
        </p:nvCxnSpPr>
        <p:spPr>
          <a:xfrm flipH="1">
            <a:off x="10275570" y="2764790"/>
            <a:ext cx="274955" cy="2540"/>
          </a:xfrm>
          <a:prstGeom prst="line">
            <a:avLst/>
          </a:prstGeom>
          <a:solidFill>
            <a:srgbClr val="2B46C2">
              <a:alpha val="20000"/>
            </a:srgbClr>
          </a:solidFill>
          <a:ln w="8373" cap="flat">
            <a:solidFill>
              <a:schemeClr val="bg1"/>
            </a:solidFill>
            <a:prstDash val="solid"/>
            <a:miter/>
          </a:ln>
        </p:spPr>
      </p:cxnSp>
      <p:sp>
        <p:nvSpPr>
          <p:cNvPr id="44" name="PA-标题1"/>
          <p:cNvSpPr/>
          <p:nvPr>
            <p:custDataLst>
              <p:tags r:id="rId10"/>
            </p:custDataLst>
          </p:nvPr>
        </p:nvSpPr>
        <p:spPr>
          <a:xfrm>
            <a:off x="6588760" y="2571115"/>
            <a:ext cx="1065530" cy="398145"/>
          </a:xfrm>
          <a:prstGeom prst="snip2DiagRect">
            <a:avLst/>
          </a:prstGeom>
          <a:solidFill>
            <a:srgbClr val="2B46C2">
              <a:alpha val="20000"/>
            </a:srgbClr>
          </a:solidFill>
          <a:ln w="8373" cap="flat">
            <a:solidFill>
              <a:srgbClr val="2B46C2"/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销毁</a:t>
            </a:r>
            <a:endParaRPr lang="zh-CN" altLang="en-US" sz="10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5" name="PA-标题1"/>
          <p:cNvSpPr/>
          <p:nvPr>
            <p:custDataLst>
              <p:tags r:id="rId11"/>
            </p:custDataLst>
          </p:nvPr>
        </p:nvSpPr>
        <p:spPr>
          <a:xfrm>
            <a:off x="6606540" y="3634740"/>
            <a:ext cx="1065530" cy="398145"/>
          </a:xfrm>
          <a:prstGeom prst="snip2DiagRect">
            <a:avLst/>
          </a:prstGeom>
          <a:solidFill>
            <a:srgbClr val="2B46C2">
              <a:alpha val="20000"/>
            </a:srgbClr>
          </a:solidFill>
          <a:ln w="8373" cap="flat">
            <a:solidFill>
              <a:srgbClr val="2B46C2"/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流转</a:t>
            </a:r>
            <a:endParaRPr lang="zh-CN" altLang="en-US" sz="10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4" name="直接连接符 53"/>
          <p:cNvCxnSpPr/>
          <p:nvPr/>
        </p:nvCxnSpPr>
        <p:spPr>
          <a:xfrm flipH="1">
            <a:off x="7672070" y="3835400"/>
            <a:ext cx="274955" cy="2540"/>
          </a:xfrm>
          <a:prstGeom prst="line">
            <a:avLst/>
          </a:prstGeom>
          <a:solidFill>
            <a:srgbClr val="2B46C2">
              <a:alpha val="20000"/>
            </a:srgbClr>
          </a:solidFill>
          <a:ln w="8373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55" name="直接连接符 54"/>
          <p:cNvCxnSpPr/>
          <p:nvPr/>
        </p:nvCxnSpPr>
        <p:spPr>
          <a:xfrm flipH="1">
            <a:off x="7672070" y="2768600"/>
            <a:ext cx="274955" cy="2540"/>
          </a:xfrm>
          <a:prstGeom prst="line">
            <a:avLst/>
          </a:prstGeom>
          <a:solidFill>
            <a:srgbClr val="2B46C2">
              <a:alpha val="20000"/>
            </a:srgbClr>
          </a:solidFill>
          <a:ln w="8373" cap="flat">
            <a:solidFill>
              <a:schemeClr val="bg1"/>
            </a:solidFill>
            <a:prstDash val="solid"/>
            <a:miter/>
          </a:ln>
        </p:spPr>
      </p:cxnSp>
      <p:sp>
        <p:nvSpPr>
          <p:cNvPr id="56" name="PA-标题1"/>
          <p:cNvSpPr/>
          <p:nvPr>
            <p:custDataLst>
              <p:tags r:id="rId12"/>
            </p:custDataLst>
          </p:nvPr>
        </p:nvSpPr>
        <p:spPr>
          <a:xfrm>
            <a:off x="8585200" y="1276985"/>
            <a:ext cx="1065530" cy="398145"/>
          </a:xfrm>
          <a:prstGeom prst="snip2DiagRect">
            <a:avLst/>
          </a:prstGeom>
          <a:solidFill>
            <a:srgbClr val="2B46C2">
              <a:alpha val="20000"/>
            </a:srgbClr>
          </a:solidFill>
          <a:ln w="8373" cap="flat">
            <a:solidFill>
              <a:srgbClr val="2B46C2"/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收集</a:t>
            </a:r>
            <a:endParaRPr lang="zh-CN" altLang="en-US" sz="10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7" name="直接连接符 56"/>
          <p:cNvCxnSpPr/>
          <p:nvPr/>
        </p:nvCxnSpPr>
        <p:spPr>
          <a:xfrm flipH="1" flipV="1">
            <a:off x="9107805" y="1675130"/>
            <a:ext cx="4445" cy="283210"/>
          </a:xfrm>
          <a:prstGeom prst="line">
            <a:avLst/>
          </a:prstGeom>
          <a:solidFill>
            <a:srgbClr val="2B46C2">
              <a:alpha val="20000"/>
            </a:srgbClr>
          </a:solidFill>
          <a:ln w="8373" cap="flat">
            <a:solidFill>
              <a:schemeClr val="bg1"/>
            </a:solidFill>
            <a:prstDash val="solid"/>
            <a:miter/>
          </a:ln>
        </p:spPr>
      </p:cxnSp>
      <p:sp>
        <p:nvSpPr>
          <p:cNvPr id="58" name="PA-标题1"/>
          <p:cNvSpPr/>
          <p:nvPr>
            <p:custDataLst>
              <p:tags r:id="rId13"/>
            </p:custDataLst>
          </p:nvPr>
        </p:nvSpPr>
        <p:spPr>
          <a:xfrm>
            <a:off x="8566150" y="4923790"/>
            <a:ext cx="1065530" cy="398145"/>
          </a:xfrm>
          <a:prstGeom prst="snip2DiagRect">
            <a:avLst/>
          </a:prstGeom>
          <a:solidFill>
            <a:srgbClr val="2B46C2">
              <a:alpha val="20000"/>
            </a:srgbClr>
          </a:solidFill>
          <a:ln w="8373" cap="flat">
            <a:solidFill>
              <a:srgbClr val="2B46C2"/>
            </a:solidFill>
            <a:prstDash val="solid"/>
            <a:miter/>
          </a:ln>
        </p:spPr>
        <p:txBody>
          <a:bodyPr rtlCol="0" anchor="ctr">
            <a:noAutofit/>
          </a:bodyPr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10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</a:t>
            </a:r>
            <a:endParaRPr lang="zh-CN" altLang="en-US" sz="1000" b="1" dirty="0">
              <a:solidFill>
                <a:schemeClr val="bg1"/>
              </a:solidFill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 flipV="1">
            <a:off x="9109710" y="4637405"/>
            <a:ext cx="4445" cy="283210"/>
          </a:xfrm>
          <a:prstGeom prst="line">
            <a:avLst/>
          </a:prstGeom>
          <a:solidFill>
            <a:srgbClr val="2B46C2">
              <a:alpha val="20000"/>
            </a:srgbClr>
          </a:solidFill>
          <a:ln w="8373" cap="flat">
            <a:solidFill>
              <a:schemeClr val="bg1"/>
            </a:solidFill>
            <a:prstDash val="solid"/>
            <a:miter/>
          </a:ln>
        </p:spPr>
      </p:cxnSp>
      <p:sp>
        <p:nvSpPr>
          <p:cNvPr id="60" name="PA-标题1"/>
          <p:cNvSpPr/>
          <p:nvPr>
            <p:custDataLst>
              <p:tags r:id="rId14"/>
            </p:custDataLst>
          </p:nvPr>
        </p:nvSpPr>
        <p:spPr>
          <a:xfrm>
            <a:off x="7981950" y="5822950"/>
            <a:ext cx="2233295" cy="464185"/>
          </a:xfrm>
          <a:prstGeom prst="snip2DiagRect">
            <a:avLst/>
          </a:prstGeom>
          <a:gradFill>
            <a:gsLst>
              <a:gs pos="41000">
                <a:srgbClr val="5468FF"/>
              </a:gs>
              <a:gs pos="100000">
                <a:srgbClr val="58B2FF"/>
              </a:gs>
            </a:gsLst>
            <a:lin ang="0" scaled="0"/>
          </a:gradFill>
          <a:ln w="8373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zh-CN" altLang="en-US" sz="1600" b="1">
                <a:solidFill>
                  <a:schemeClr val="bg1"/>
                </a:solidFill>
                <a:latin typeface="+mj-ea"/>
                <a:ea typeface="+mj-ea"/>
                <a:cs typeface="汉仪雅酷黑简" panose="00020600040101010101" charset="-122"/>
                <a:sym typeface="+mn-ea"/>
              </a:rPr>
              <a:t>海峡链隐私计算</a:t>
            </a:r>
            <a:endParaRPr lang="zh-CN" altLang="en-US" sz="1600" b="1">
              <a:solidFill>
                <a:schemeClr val="bg1"/>
              </a:solidFill>
              <a:latin typeface="+mj-ea"/>
              <a:ea typeface="+mj-ea"/>
              <a:cs typeface="汉仪雅酷黑简" panose="00020600040101010101" charset="-122"/>
              <a:sym typeface="+mn-ea"/>
            </a:endParaRPr>
          </a:p>
        </p:txBody>
      </p:sp>
    </p:spTree>
    <p:custDataLst>
      <p:tags r:id="rId1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21970" y="3988435"/>
            <a:ext cx="260350" cy="2131060"/>
            <a:chOff x="856" y="4601"/>
            <a:chExt cx="410" cy="3356"/>
          </a:xfrm>
        </p:grpSpPr>
        <p:sp>
          <p:nvSpPr>
            <p:cNvPr id="11" name="任意多边形: 形状 224"/>
            <p:cNvSpPr/>
            <p:nvPr/>
          </p:nvSpPr>
          <p:spPr>
            <a:xfrm rot="16200000">
              <a:off x="151" y="5306"/>
              <a:ext cx="1820" cy="410"/>
            </a:xfrm>
            <a:custGeom>
              <a:avLst/>
              <a:gdLst>
                <a:gd name="connsiteX0" fmla="*/ 0 w 1554480"/>
                <a:gd name="connsiteY0" fmla="*/ 350520 h 350520"/>
                <a:gd name="connsiteX1" fmla="*/ 289560 w 1554480"/>
                <a:gd name="connsiteY1" fmla="*/ 60960 h 350520"/>
                <a:gd name="connsiteX2" fmla="*/ 1021080 w 1554480"/>
                <a:gd name="connsiteY2" fmla="*/ 60960 h 350520"/>
                <a:gd name="connsiteX3" fmla="*/ 1082040 w 1554480"/>
                <a:gd name="connsiteY3" fmla="*/ 0 h 350520"/>
                <a:gd name="connsiteX4" fmla="*/ 1554480 w 1554480"/>
                <a:gd name="connsiteY4" fmla="*/ 0 h 35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350520">
                  <a:moveTo>
                    <a:pt x="0" y="350520"/>
                  </a:moveTo>
                  <a:lnTo>
                    <a:pt x="289560" y="60960"/>
                  </a:lnTo>
                  <a:lnTo>
                    <a:pt x="1021080" y="60960"/>
                  </a:lnTo>
                  <a:lnTo>
                    <a:pt x="1082040" y="0"/>
                  </a:lnTo>
                  <a:lnTo>
                    <a:pt x="1554480" y="0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rgbClr val="2B46C2"/>
                  </a:gs>
                  <a:gs pos="100000">
                    <a:srgbClr val="0DE9B9">
                      <a:alpha val="0"/>
                    </a:srgbClr>
                  </a:gs>
                </a:gsLst>
                <a:lin ang="10800000" scaled="1"/>
                <a:tileRect/>
              </a:gradFill>
              <a:tailEnd type="diamond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942" y="6357"/>
              <a:ext cx="0" cy="16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 flipV="1">
              <a:off x="1266" y="5804"/>
              <a:ext cx="0" cy="120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162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组合 72"/>
          <p:cNvGrpSpPr/>
          <p:nvPr/>
        </p:nvGrpSpPr>
        <p:grpSpPr>
          <a:xfrm flipH="1">
            <a:off x="11593195" y="1690370"/>
            <a:ext cx="260350" cy="2131060"/>
            <a:chOff x="856" y="4601"/>
            <a:chExt cx="410" cy="3356"/>
          </a:xfrm>
        </p:grpSpPr>
        <p:sp>
          <p:nvSpPr>
            <p:cNvPr id="74" name="任意多边形: 形状 224"/>
            <p:cNvSpPr/>
            <p:nvPr/>
          </p:nvSpPr>
          <p:spPr>
            <a:xfrm rot="16200000">
              <a:off x="151" y="5306"/>
              <a:ext cx="1820" cy="410"/>
            </a:xfrm>
            <a:custGeom>
              <a:avLst/>
              <a:gdLst>
                <a:gd name="connsiteX0" fmla="*/ 0 w 1554480"/>
                <a:gd name="connsiteY0" fmla="*/ 350520 h 350520"/>
                <a:gd name="connsiteX1" fmla="*/ 289560 w 1554480"/>
                <a:gd name="connsiteY1" fmla="*/ 60960 h 350520"/>
                <a:gd name="connsiteX2" fmla="*/ 1021080 w 1554480"/>
                <a:gd name="connsiteY2" fmla="*/ 60960 h 350520"/>
                <a:gd name="connsiteX3" fmla="*/ 1082040 w 1554480"/>
                <a:gd name="connsiteY3" fmla="*/ 0 h 350520"/>
                <a:gd name="connsiteX4" fmla="*/ 1554480 w 1554480"/>
                <a:gd name="connsiteY4" fmla="*/ 0 h 35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4480" h="350520">
                  <a:moveTo>
                    <a:pt x="0" y="350520"/>
                  </a:moveTo>
                  <a:lnTo>
                    <a:pt x="289560" y="60960"/>
                  </a:lnTo>
                  <a:lnTo>
                    <a:pt x="1021080" y="60960"/>
                  </a:lnTo>
                  <a:lnTo>
                    <a:pt x="1082040" y="0"/>
                  </a:lnTo>
                  <a:lnTo>
                    <a:pt x="1554480" y="0"/>
                  </a:lnTo>
                </a:path>
              </a:pathLst>
            </a:custGeom>
            <a:noFill/>
            <a:ln>
              <a:gradFill flip="none" rotWithShape="1">
                <a:gsLst>
                  <a:gs pos="0">
                    <a:srgbClr val="2B46C2"/>
                  </a:gs>
                  <a:gs pos="100000">
                    <a:srgbClr val="0DE9B9">
                      <a:alpha val="0"/>
                    </a:srgbClr>
                  </a:gs>
                </a:gsLst>
                <a:lin ang="10800000" scaled="1"/>
                <a:tileRect/>
              </a:gradFill>
              <a:tailEnd type="diamond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汉仪雅酷黑简" panose="00020600040101010101" charset="-122"/>
                <a:ea typeface="汉仪雅酷黑简" panose="00020600040101010101" charset="-122"/>
              </a:endParaRPr>
            </a:p>
          </p:txBody>
        </p:sp>
        <p:cxnSp>
          <p:nvCxnSpPr>
            <p:cNvPr id="75" name="直接连接符 74"/>
            <p:cNvCxnSpPr/>
            <p:nvPr/>
          </p:nvCxnSpPr>
          <p:spPr>
            <a:xfrm flipV="1">
              <a:off x="942" y="6357"/>
              <a:ext cx="0" cy="160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/>
                  </a:gs>
                  <a:gs pos="100000">
                    <a:schemeClr val="accent2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flipV="1">
              <a:off x="1266" y="5804"/>
              <a:ext cx="0" cy="1205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64000"/>
                    </a:schemeClr>
                  </a:gs>
                  <a:gs pos="100000">
                    <a:schemeClr val="accent2">
                      <a:alpha val="0"/>
                    </a:schemeClr>
                  </a:gs>
                </a:gsLst>
                <a:lin ang="16200000" scaled="1"/>
                <a:tileRect/>
              </a:gra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文本框 13"/>
          <p:cNvSpPr txBox="1"/>
          <p:nvPr/>
        </p:nvSpPr>
        <p:spPr>
          <a:xfrm>
            <a:off x="48895" y="1619885"/>
            <a:ext cx="12094210" cy="23685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ctr">
              <a:lnSpc>
                <a:spcPct val="200000"/>
              </a:lnSpc>
              <a:buNone/>
            </a:pPr>
            <a:r>
              <a:rPr sz="54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共识、共建、共治、共享</a:t>
            </a:r>
            <a:endParaRPr lang="zh-CN" altLang="en-US" sz="480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  <a:sym typeface="+mn-ea"/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sz="2000" spc="120">
                <a:solidFill>
                  <a:schemeClr val="bg1"/>
                </a:solidFill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Consensus, C</a:t>
            </a:r>
            <a:r>
              <a:rPr lang="en-US" sz="2000" spc="120">
                <a:solidFill>
                  <a:schemeClr val="bg1"/>
                </a:solidFill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ooperation</a:t>
            </a:r>
            <a:r>
              <a:rPr sz="2000" spc="120">
                <a:solidFill>
                  <a:schemeClr val="bg1"/>
                </a:solidFill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, Co</a:t>
            </a:r>
            <a:r>
              <a:rPr lang="en-US" sz="2000" spc="120">
                <a:solidFill>
                  <a:schemeClr val="bg1"/>
                </a:solidFill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-g</a:t>
            </a:r>
            <a:r>
              <a:rPr sz="2000" spc="120">
                <a:solidFill>
                  <a:schemeClr val="bg1"/>
                </a:solidFill>
                <a:uFillTx/>
                <a:latin typeface="汉仪雅酷黑W" panose="00020600040101010101" charset="-122"/>
                <a:ea typeface="汉仪雅酷黑W" panose="00020600040101010101" charset="-122"/>
                <a:cs typeface="汉仪雅酷黑W" panose="00020600040101010101" charset="-122"/>
                <a:sym typeface="+mn-ea"/>
              </a:rPr>
              <a:t>overnance and Sharing</a:t>
            </a:r>
            <a:endParaRPr lang="zh-CN" altLang="en-US" sz="2000" spc="120">
              <a:solidFill>
                <a:schemeClr val="bg1"/>
              </a:solidFill>
              <a:uFillTx/>
              <a:latin typeface="汉仪雅酷黑W" panose="00020600040101010101" charset="-122"/>
              <a:ea typeface="汉仪雅酷黑W" panose="00020600040101010101" charset="-122"/>
              <a:cs typeface="汉仪雅酷黑W" panose="00020600040101010101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48715" y="5967095"/>
            <a:ext cx="12496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海峡链公众号</a:t>
            </a:r>
            <a:endParaRPr lang="zh-CN" altLang="en-US" sz="1400" b="1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 rot="0">
            <a:off x="1195070" y="4652010"/>
            <a:ext cx="1155065" cy="1181735"/>
            <a:chOff x="2239" y="6018"/>
            <a:chExt cx="2406" cy="2461"/>
          </a:xfrm>
        </p:grpSpPr>
        <p:pic>
          <p:nvPicPr>
            <p:cNvPr id="30" name="图片 29" descr="组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9" y="6018"/>
              <a:ext cx="2406" cy="2461"/>
            </a:xfrm>
            <a:prstGeom prst="rect">
              <a:avLst/>
            </a:prstGeom>
          </p:spPr>
        </p:pic>
        <p:grpSp>
          <p:nvGrpSpPr>
            <p:cNvPr id="25" name="组合 24"/>
            <p:cNvGrpSpPr/>
            <p:nvPr/>
          </p:nvGrpSpPr>
          <p:grpSpPr>
            <a:xfrm rot="0">
              <a:off x="2595" y="6431"/>
              <a:ext cx="1696" cy="1696"/>
              <a:chOff x="7170" y="6299"/>
              <a:chExt cx="1801" cy="1801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7170" y="6299"/>
                <a:ext cx="1801" cy="180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pic>
            <p:nvPicPr>
              <p:cNvPr id="29" name="图片 28" descr="/Users/sulinqi/Downloads/qrcode_for_gh_bb92c58e7ea4_258 (2).jpgqrcode_for_gh_bb92c58e7ea4_258 (2)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7236" y="6364"/>
                <a:ext cx="1670" cy="1671"/>
              </a:xfrm>
              <a:prstGeom prst="rect">
                <a:avLst/>
              </a:prstGeom>
            </p:spPr>
          </p:pic>
        </p:grpSp>
      </p:grpSp>
      <p:pic>
        <p:nvPicPr>
          <p:cNvPr id="6" name="图片 5" descr="Fram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" y="340360"/>
            <a:ext cx="1938020" cy="466090"/>
          </a:xfrm>
          <a:prstGeom prst="rect">
            <a:avLst/>
          </a:prstGeom>
        </p:spPr>
      </p:pic>
      <p:pic>
        <p:nvPicPr>
          <p:cNvPr id="5" name="图片 4" descr="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375" y="340360"/>
            <a:ext cx="1735455" cy="4667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52755" y="983615"/>
            <a:ext cx="3879215" cy="5497830"/>
          </a:xfrm>
          <a:prstGeom prst="rect">
            <a:avLst/>
          </a:prstGeom>
          <a:solidFill>
            <a:srgbClr val="2B46C2">
              <a:alpha val="34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自我介绍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793174" y="1219835"/>
            <a:ext cx="3197827" cy="2410233"/>
            <a:chOff x="-485" y="2959"/>
            <a:chExt cx="8940" cy="6739"/>
          </a:xfrm>
        </p:grpSpPr>
        <p:sp>
          <p:nvSpPr>
            <p:cNvPr id="2" name="文本框 1"/>
            <p:cNvSpPr txBox="1"/>
            <p:nvPr/>
          </p:nvSpPr>
          <p:spPr>
            <a:xfrm>
              <a:off x="-485" y="7507"/>
              <a:ext cx="8940" cy="2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400" b="1">
                  <a:solidFill>
                    <a:srgbClr val="0DE9B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海峡链创始人 兼</a:t>
              </a:r>
              <a:r>
                <a:rPr lang="en-US" altLang="zh-CN" sz="1400" b="1">
                  <a:solidFill>
                    <a:srgbClr val="0DE9B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CEO</a:t>
              </a:r>
              <a:endParaRPr lang="en-US" altLang="zh-CN" sz="1600" b="1">
                <a:solidFill>
                  <a:srgbClr val="0DE9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600" b="1">
                  <a:solidFill>
                    <a:srgbClr val="0DE9B9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王超博</a:t>
              </a:r>
              <a:endParaRPr lang="zh-CN" altLang="en-US" sz="1600" b="1">
                <a:solidFill>
                  <a:srgbClr val="0DE9B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pic>
          <p:nvPicPr>
            <p:cNvPr id="144" name="图片 143" descr="C:\Users\77444\Desktop\Rectangle 5666.pngRectangle 566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875" y="2959"/>
              <a:ext cx="4132" cy="161"/>
            </a:xfrm>
            <a:prstGeom prst="rect">
              <a:avLst/>
            </a:prstGeom>
          </p:spPr>
        </p:pic>
        <p:pic>
          <p:nvPicPr>
            <p:cNvPr id="36" name="图片 35" descr="/Users/sulinqi/Downloads/图片1.png图片1"/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496" y="3318"/>
              <a:ext cx="4889" cy="3861"/>
            </a:xfrm>
            <a:prstGeom prst="rect">
              <a:avLst/>
            </a:prstGeom>
          </p:spPr>
        </p:pic>
        <p:pic>
          <p:nvPicPr>
            <p:cNvPr id="145" name="图片 144" descr="C:\Users\77444\Desktop\Rectangle 5666.pngRectangle 5666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 flipV="1">
              <a:off x="1876" y="7377"/>
              <a:ext cx="4132" cy="161"/>
            </a:xfrm>
            <a:prstGeom prst="rect">
              <a:avLst/>
            </a:prstGeom>
          </p:spPr>
        </p:pic>
      </p:grpSp>
      <p:sp>
        <p:nvSpPr>
          <p:cNvPr id="39" name="内容占位符 2"/>
          <p:cNvSpPr>
            <a:spLocks noGrp="1"/>
          </p:cNvSpPr>
          <p:nvPr/>
        </p:nvSpPr>
        <p:spPr>
          <a:xfrm>
            <a:off x="452755" y="3676650"/>
            <a:ext cx="3879215" cy="2764790"/>
          </a:xfrm>
          <a:prstGeom prst="rect">
            <a:avLst/>
          </a:prstGeom>
        </p:spPr>
        <p:txBody>
          <a:bodyPr vert="horz" wrap="square" lIns="90000" tIns="46800" rIns="90000" bIns="46800" rtlCol="0">
            <a:spAutoFit/>
          </a:bodyPr>
          <a:lstStyle>
            <a:lvl1pPr mar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早期从事信息安全工作，参与政府、国防科技、企业的信息安全及涉密系统建设；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原华为GTS总工，参与数据中心及电信信息安全体系及标准建立；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原第九城市技术负责人，负责魔兽世界、奇迹世界、FIFA等游戏的技术及安全建设；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原阿里云资深专家、聚石塔、淘宝开放平台、淘宝服务市场负责人；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参与多项国内区块链及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IEEE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区块链标准制定，主导和参与</a:t>
            </a:r>
            <a:r>
              <a:rPr lang="en-US" altLang="zh-CN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21</a:t>
            </a:r>
            <a:r>
              <a:rPr lang="zh-CN" altLang="en-US" sz="1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项区块链底层技术专利。</a:t>
            </a: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charset="0"/>
              <a:buChar char="u"/>
            </a:pPr>
            <a:endParaRPr lang="zh-CN" altLang="en-US" sz="12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49498" y="1217450"/>
            <a:ext cx="7400498" cy="2217028"/>
            <a:chOff x="2416" y="5221"/>
            <a:chExt cx="13830" cy="4143"/>
          </a:xfrm>
        </p:grpSpPr>
        <p:grpSp>
          <p:nvGrpSpPr>
            <p:cNvPr id="7" name="组合 6"/>
            <p:cNvGrpSpPr/>
            <p:nvPr/>
          </p:nvGrpSpPr>
          <p:grpSpPr>
            <a:xfrm>
              <a:off x="2416" y="5805"/>
              <a:ext cx="13830" cy="3559"/>
              <a:chOff x="2858" y="5295"/>
              <a:chExt cx="13830" cy="355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2858" y="5954"/>
                <a:ext cx="13830" cy="2353"/>
              </a:xfrm>
              <a:prstGeom prst="ellipse">
                <a:avLst/>
              </a:prstGeom>
              <a:gradFill>
                <a:gsLst>
                  <a:gs pos="22000">
                    <a:srgbClr val="000D27">
                      <a:alpha val="0"/>
                    </a:srgbClr>
                  </a:gs>
                  <a:gs pos="100000">
                    <a:srgbClr val="0E53DD">
                      <a:alpha val="26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200">
                  <a:latin typeface="汉仪雅酷黑简" panose="00020600040101010101" charset="-122"/>
                  <a:ea typeface="汉仪雅酷黑简" panose="00020600040101010101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9373" y="8382"/>
                <a:ext cx="1888" cy="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sz="700" b="1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  <a:sym typeface="+mn-ea"/>
                  </a:rPr>
                  <a:t>福建省区块链协会</a:t>
                </a:r>
                <a:endParaRPr lang="zh-CN" altLang="en-US" sz="700" b="1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216" y="6321"/>
                <a:ext cx="10641" cy="1811"/>
              </a:xfrm>
              <a:prstGeom prst="ellipse">
                <a:avLst/>
              </a:prstGeom>
              <a:solidFill>
                <a:srgbClr val="000D2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200">
                  <a:latin typeface="汉仪雅酷黑简" panose="00020600040101010101" charset="-122"/>
                  <a:ea typeface="汉仪雅酷黑简" panose="00020600040101010101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4793" y="6463"/>
                <a:ext cx="9284" cy="1601"/>
              </a:xfrm>
              <a:prstGeom prst="ellipse">
                <a:avLst/>
              </a:prstGeom>
              <a:gradFill>
                <a:gsLst>
                  <a:gs pos="22000">
                    <a:srgbClr val="000D27">
                      <a:alpha val="50000"/>
                    </a:srgbClr>
                  </a:gs>
                  <a:gs pos="100000">
                    <a:srgbClr val="0E53DD">
                      <a:alpha val="26000"/>
                    </a:srgb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200">
                  <a:latin typeface="汉仪雅酷黑简" panose="00020600040101010101" charset="-122"/>
                  <a:ea typeface="汉仪雅酷黑简" panose="00020600040101010101" charset="-122"/>
                </a:endParaRPr>
              </a:p>
            </p:txBody>
          </p:sp>
          <p:pic>
            <p:nvPicPr>
              <p:cNvPr id="13" name="图片 12" descr="形状 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098" y="6378"/>
                <a:ext cx="1054" cy="1325"/>
              </a:xfrm>
              <a:prstGeom prst="rect">
                <a:avLst/>
              </a:prstGeom>
            </p:spPr>
          </p:pic>
          <p:sp>
            <p:nvSpPr>
              <p:cNvPr id="34" name="文本框 33"/>
              <p:cNvSpPr txBox="1"/>
              <p:nvPr/>
            </p:nvSpPr>
            <p:spPr>
              <a:xfrm>
                <a:off x="3323" y="6469"/>
                <a:ext cx="2088" cy="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lang="zh-CN" altLang="en-US" sz="700" b="1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  <a:sym typeface="+mn-ea"/>
                  </a:rPr>
                  <a:t>中国工合国际委员会</a:t>
                </a:r>
                <a:endParaRPr lang="zh-CN" altLang="en-US" sz="700" b="1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  <a:sym typeface="+mn-ea"/>
                </a:endParaRPr>
              </a:p>
            </p:txBody>
          </p:sp>
          <p:pic>
            <p:nvPicPr>
              <p:cNvPr id="42" name="图片 41" descr="工合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86" y="5950"/>
                <a:ext cx="559" cy="481"/>
              </a:xfrm>
              <a:prstGeom prst="rect">
                <a:avLst/>
              </a:prstGeom>
            </p:spPr>
          </p:pic>
          <p:sp>
            <p:nvSpPr>
              <p:cNvPr id="43" name="文本框 42"/>
              <p:cNvSpPr txBox="1"/>
              <p:nvPr/>
            </p:nvSpPr>
            <p:spPr>
              <a:xfrm>
                <a:off x="6580" y="8293"/>
                <a:ext cx="1688" cy="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sz="700" b="1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  <a:sym typeface="+mn-ea"/>
                  </a:rPr>
                  <a:t>法中交流促进会</a:t>
                </a:r>
                <a:endParaRPr lang="zh-CN" altLang="en-US" sz="700" b="1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  <a:sym typeface="+mn-ea"/>
                </a:endParaRPr>
              </a:p>
            </p:txBody>
          </p:sp>
          <p:pic>
            <p:nvPicPr>
              <p:cNvPr id="47" name="图片 46" descr="中国技术市场协会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66" y="6045"/>
                <a:ext cx="569" cy="679"/>
              </a:xfrm>
              <a:prstGeom prst="round2DiagRect">
                <a:avLst/>
              </a:prstGeom>
            </p:spPr>
          </p:pic>
          <p:sp>
            <p:nvSpPr>
              <p:cNvPr id="49" name="文本框 48"/>
              <p:cNvSpPr txBox="1"/>
              <p:nvPr/>
            </p:nvSpPr>
            <p:spPr>
              <a:xfrm>
                <a:off x="14508" y="6751"/>
                <a:ext cx="2088" cy="5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lang="zh-CN" altLang="en-US" sz="700" b="1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中国技术市场协会</a:t>
                </a:r>
                <a:endParaRPr lang="zh-CN" altLang="en-US" sz="700" b="1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>
                  <a:lnSpc>
                    <a:spcPct val="100000"/>
                  </a:lnSpc>
                </a:pPr>
                <a:r>
                  <a:rPr lang="zh-CN" altLang="en-US" sz="700" b="1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国际科技合作委员会</a:t>
                </a:r>
                <a:endParaRPr lang="zh-CN" altLang="en-US" sz="700" b="1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858" y="5940"/>
                <a:ext cx="13830" cy="2353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rgbClr val="2B46C2"/>
                    </a:gs>
                    <a:gs pos="100000">
                      <a:srgbClr val="0DE9B9">
                        <a:alpha val="0"/>
                      </a:srgbClr>
                    </a:gs>
                  </a:gsLst>
                  <a:lin ang="1668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200">
                  <a:latin typeface="汉仪雅酷黑简" panose="00020600040101010101" charset="-122"/>
                  <a:ea typeface="汉仪雅酷黑简" panose="00020600040101010101" charset="-122"/>
                </a:endParaRPr>
              </a:p>
            </p:txBody>
          </p:sp>
          <p:pic>
            <p:nvPicPr>
              <p:cNvPr id="62" name="图片 61" descr="协会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39" y="7776"/>
                <a:ext cx="556" cy="641"/>
              </a:xfrm>
              <a:prstGeom prst="rect">
                <a:avLst/>
              </a:prstGeom>
            </p:spPr>
          </p:pic>
          <p:pic>
            <p:nvPicPr>
              <p:cNvPr id="63" name="图片 62" descr="北京培黎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27" y="7690"/>
                <a:ext cx="594" cy="585"/>
              </a:xfrm>
              <a:prstGeom prst="rect">
                <a:avLst/>
              </a:prstGeom>
            </p:spPr>
          </p:pic>
          <p:pic>
            <p:nvPicPr>
              <p:cNvPr id="65" name="图片 64" descr="熵链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394" y="7559"/>
                <a:ext cx="760" cy="908"/>
              </a:xfrm>
              <a:prstGeom prst="rect">
                <a:avLst/>
              </a:prstGeom>
            </p:spPr>
          </p:pic>
          <p:sp>
            <p:nvSpPr>
              <p:cNvPr id="66" name="文本框 65"/>
              <p:cNvSpPr txBox="1"/>
              <p:nvPr/>
            </p:nvSpPr>
            <p:spPr>
              <a:xfrm>
                <a:off x="12858" y="7823"/>
                <a:ext cx="3648" cy="5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sz="900">
                    <a:solidFill>
                      <a:schemeClr val="bg1"/>
                    </a:solidFill>
                    <a:latin typeface="汉仪雅酷黑 95W" panose="020B0A04020202020204" charset="-122"/>
                    <a:ea typeface="汉仪雅酷黑 95W" panose="020B0A04020202020204" charset="-122"/>
                    <a:sym typeface="+mn-ea"/>
                  </a:rPr>
                  <a:t>熵链科技（福建）有限公司</a:t>
                </a:r>
                <a:endParaRPr lang="zh-CN" altLang="en-US" sz="900">
                  <a:solidFill>
                    <a:schemeClr val="bg1"/>
                  </a:solidFill>
                  <a:latin typeface="汉仪雅酷黑 95W" panose="020B0A04020202020204" charset="-122"/>
                  <a:ea typeface="汉仪雅酷黑 95W" panose="020B0A04020202020204" charset="-122"/>
                  <a:sym typeface="+mn-ea"/>
                </a:endParaRPr>
              </a:p>
            </p:txBody>
          </p:sp>
          <p:pic>
            <p:nvPicPr>
              <p:cNvPr id="67" name="图片 66" descr="法中交流促进会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73" y="7170"/>
                <a:ext cx="649" cy="516"/>
              </a:xfrm>
              <a:prstGeom prst="rect">
                <a:avLst/>
              </a:prstGeom>
            </p:spPr>
          </p:pic>
          <p:pic>
            <p:nvPicPr>
              <p:cNvPr id="68" name="图片 67" descr="企联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063" y="5295"/>
                <a:ext cx="646" cy="646"/>
              </a:xfrm>
              <a:prstGeom prst="rect">
                <a:avLst/>
              </a:prstGeom>
            </p:spPr>
          </p:pic>
          <p:pic>
            <p:nvPicPr>
              <p:cNvPr id="69" name="图片 68" descr="数字中国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49" y="5473"/>
                <a:ext cx="606" cy="416"/>
              </a:xfrm>
              <a:prstGeom prst="rect">
                <a:avLst/>
              </a:prstGeom>
            </p:spPr>
          </p:pic>
          <p:sp>
            <p:nvSpPr>
              <p:cNvPr id="71" name="文本框 70"/>
              <p:cNvSpPr txBox="1"/>
              <p:nvPr/>
            </p:nvSpPr>
            <p:spPr>
              <a:xfrm>
                <a:off x="3654" y="7728"/>
                <a:ext cx="1688" cy="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lang="zh-CN" altLang="en-US" sz="700" b="1">
                    <a:solidFill>
                      <a:schemeClr val="bg1">
                        <a:lumMod val="75000"/>
                      </a:schemeClr>
                    </a:solidFill>
                    <a:latin typeface="+mj-ea"/>
                    <a:ea typeface="+mj-ea"/>
                    <a:sym typeface="+mn-ea"/>
                  </a:rPr>
                  <a:t>法中交流促进会</a:t>
                </a:r>
                <a:endParaRPr lang="zh-CN" altLang="en-US" sz="700" b="1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  <a:sym typeface="+mn-ea"/>
                </a:endParaRPr>
              </a:p>
            </p:txBody>
          </p:sp>
          <p:sp>
            <p:nvSpPr>
              <p:cNvPr id="73" name="文本框 72"/>
              <p:cNvSpPr txBox="1"/>
              <p:nvPr/>
            </p:nvSpPr>
            <p:spPr>
              <a:xfrm>
                <a:off x="11042" y="5991"/>
                <a:ext cx="2688" cy="3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00000"/>
                  </a:lnSpc>
                </a:pPr>
                <a:r>
                  <a:rPr lang="zh-CN" altLang="en-US" sz="700" b="1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福建省企业与企业家联合会</a:t>
                </a:r>
                <a:endParaRPr lang="zh-CN" altLang="en-US" sz="700" b="1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5909" y="5958"/>
                <a:ext cx="2488" cy="4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150000"/>
                  </a:lnSpc>
                </a:pPr>
                <a:r>
                  <a:rPr lang="zh-CN" altLang="en-US" sz="700" b="1">
                    <a:solidFill>
                      <a:schemeClr val="bg1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数字中国研究院（福建）</a:t>
                </a:r>
                <a:endParaRPr lang="zh-CN" altLang="en-US" sz="700" b="1">
                  <a:solidFill>
                    <a:schemeClr val="bg1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pic>
          <p:nvPicPr>
            <p:cNvPr id="75" name="图片 74" descr="形状 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60" y="5221"/>
              <a:ext cx="2514" cy="400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 rot="0">
            <a:off x="4665558" y="4149090"/>
            <a:ext cx="2162175" cy="1752236"/>
            <a:chOff x="1786" y="7987"/>
            <a:chExt cx="2688" cy="2179"/>
          </a:xfrm>
        </p:grpSpPr>
        <p:pic>
          <p:nvPicPr>
            <p:cNvPr id="60" name="图片 59" descr="kua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895" y="7987"/>
              <a:ext cx="2470" cy="2179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2186" y="8135"/>
              <a:ext cx="1888" cy="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rgbClr val="0DE9B9"/>
                  </a:solidFill>
                </a:rPr>
                <a:t>愿景</a:t>
              </a:r>
              <a:endParaRPr lang="zh-CN" altLang="en-US" sz="1600" b="1">
                <a:solidFill>
                  <a:srgbClr val="0DE9B9"/>
                </a:solidFill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786" y="8775"/>
              <a:ext cx="2688" cy="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sym typeface="+mn-ea"/>
                </a:rPr>
                <a:t>中国领先的区块链技术</a:t>
              </a:r>
              <a:endParaRPr lang="zh-CN" altLang="en-US" sz="1200">
                <a:solidFill>
                  <a:schemeClr val="bg1"/>
                </a:solidFill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sym typeface="+mn-ea"/>
                </a:rPr>
                <a:t>生态服务商</a:t>
              </a:r>
              <a:endParaRPr lang="zh-CN" altLang="en-US" sz="120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 rot="0">
            <a:off x="7058873" y="4149090"/>
            <a:ext cx="2162175" cy="1752236"/>
            <a:chOff x="1664" y="7987"/>
            <a:chExt cx="2688" cy="2179"/>
          </a:xfrm>
        </p:grpSpPr>
        <p:pic>
          <p:nvPicPr>
            <p:cNvPr id="72" name="图片 71" descr="kua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73" y="7987"/>
              <a:ext cx="2470" cy="2179"/>
            </a:xfrm>
            <a:prstGeom prst="rect">
              <a:avLst/>
            </a:prstGeom>
          </p:spPr>
        </p:pic>
        <p:sp>
          <p:nvSpPr>
            <p:cNvPr id="76" name="文本框 75"/>
            <p:cNvSpPr txBox="1"/>
            <p:nvPr/>
          </p:nvSpPr>
          <p:spPr>
            <a:xfrm>
              <a:off x="2064" y="8135"/>
              <a:ext cx="1888" cy="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rgbClr val="0DE9B9"/>
                  </a:solidFill>
                </a:rPr>
                <a:t>价值观</a:t>
              </a:r>
              <a:endParaRPr lang="zh-CN" altLang="en-US" sz="1600" b="1">
                <a:solidFill>
                  <a:srgbClr val="0DE9B9"/>
                </a:solidFill>
              </a:endParaRPr>
            </a:p>
          </p:txBody>
        </p:sp>
        <p:sp>
          <p:nvSpPr>
            <p:cNvPr id="77" name="文本框 76"/>
            <p:cNvSpPr txBox="1"/>
            <p:nvPr/>
          </p:nvSpPr>
          <p:spPr>
            <a:xfrm>
              <a:off x="1664" y="8775"/>
              <a:ext cx="2688" cy="8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sym typeface="+mn-ea"/>
                </a:rPr>
                <a:t>共识、共建、共治、共享</a:t>
              </a:r>
              <a:endParaRPr lang="zh-CN" altLang="en-US" sz="1200">
                <a:solidFill>
                  <a:schemeClr val="bg1"/>
                </a:solidFill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sym typeface="+mn-ea"/>
                </a:rPr>
                <a:t>构筑数字时代的信任基石</a:t>
              </a:r>
              <a:endParaRPr lang="zh-CN" altLang="en-US" sz="1200">
                <a:solidFill>
                  <a:schemeClr val="bg1"/>
                </a:solidFill>
                <a:sym typeface="+mn-ea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 rot="0">
            <a:off x="9539865" y="4149090"/>
            <a:ext cx="1986820" cy="1752236"/>
            <a:chOff x="1773" y="7987"/>
            <a:chExt cx="2470" cy="2179"/>
          </a:xfrm>
        </p:grpSpPr>
        <p:pic>
          <p:nvPicPr>
            <p:cNvPr id="79" name="图片 78" descr="kuang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73" y="7987"/>
              <a:ext cx="2470" cy="2179"/>
            </a:xfrm>
            <a:prstGeom prst="rect">
              <a:avLst/>
            </a:prstGeom>
          </p:spPr>
        </p:pic>
        <p:sp>
          <p:nvSpPr>
            <p:cNvPr id="80" name="文本框 79"/>
            <p:cNvSpPr txBox="1"/>
            <p:nvPr/>
          </p:nvSpPr>
          <p:spPr>
            <a:xfrm>
              <a:off x="2064" y="8135"/>
              <a:ext cx="1888" cy="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600" b="1">
                  <a:solidFill>
                    <a:srgbClr val="0DE9B9"/>
                  </a:solidFill>
                </a:rPr>
                <a:t>使命</a:t>
              </a:r>
              <a:endParaRPr lang="zh-CN" altLang="en-US" sz="1600" b="1">
                <a:solidFill>
                  <a:srgbClr val="0DE9B9"/>
                </a:solidFill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1789" y="8775"/>
              <a:ext cx="2454" cy="115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1200">
                  <a:solidFill>
                    <a:schemeClr val="bg1"/>
                  </a:solidFill>
                  <a:sym typeface="+mn-ea"/>
                </a:rPr>
                <a:t>为开发者提供区块链基础设施，推进区块链落地赋能实体经济和数字经济</a:t>
              </a:r>
              <a:endParaRPr lang="zh-CN" altLang="en-US" sz="1200">
                <a:solidFill>
                  <a:schemeClr val="bg1"/>
                </a:solidFill>
                <a:sym typeface="+mn-ea"/>
              </a:endParaRPr>
            </a:p>
          </p:txBody>
        </p:sp>
      </p:grpSp>
    </p:spTree>
    <p:custDataLst>
      <p:tags r:id="rId18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 descr="Group 357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960" y="2536825"/>
            <a:ext cx="5657215" cy="4321175"/>
          </a:xfrm>
          <a:prstGeom prst="rect">
            <a:avLst/>
          </a:prstGeom>
        </p:spPr>
      </p:pic>
      <p:pic>
        <p:nvPicPr>
          <p:cNvPr id="27" name="图片 26" descr="Group 357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0"/>
            <a:ext cx="12192000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202623" y="2124075"/>
            <a:ext cx="57994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</a:rPr>
              <a:t>区块链发展</a:t>
            </a:r>
            <a:endParaRPr lang="zh-CN" altLang="en-US" sz="360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0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</a:rPr>
              <a:t>回顾与展望</a:t>
            </a:r>
            <a:endParaRPr lang="zh-CN" altLang="en-US" sz="600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</a:endParaRPr>
          </a:p>
        </p:txBody>
      </p:sp>
      <p:pic>
        <p:nvPicPr>
          <p:cNvPr id="19" name="图片 18" descr="Rectangle 56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918970"/>
            <a:ext cx="5537200" cy="203200"/>
          </a:xfrm>
          <a:prstGeom prst="rect">
            <a:avLst/>
          </a:prstGeom>
        </p:spPr>
      </p:pic>
      <p:pic>
        <p:nvPicPr>
          <p:cNvPr id="22" name="图片 21" descr="Rectangle 56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333750" y="4432935"/>
            <a:ext cx="5537200" cy="203200"/>
          </a:xfrm>
          <a:prstGeom prst="rect">
            <a:avLst/>
          </a:prstGeom>
        </p:spPr>
      </p:pic>
      <p:pic>
        <p:nvPicPr>
          <p:cNvPr id="8" name="图片 7" descr="Fra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" y="340360"/>
            <a:ext cx="1938020" cy="466090"/>
          </a:xfrm>
          <a:prstGeom prst="rect">
            <a:avLst/>
          </a:prstGeom>
        </p:spPr>
      </p:pic>
      <p:pic>
        <p:nvPicPr>
          <p:cNvPr id="2" name="图片 1" descr="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75" y="340360"/>
            <a:ext cx="1735455" cy="4667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10527665" y="3844925"/>
            <a:ext cx="999490" cy="2310130"/>
          </a:xfrm>
          <a:prstGeom prst="rect">
            <a:avLst/>
          </a:prstGeom>
          <a:gradFill>
            <a:gsLst>
              <a:gs pos="100000">
                <a:srgbClr val="070E2A"/>
              </a:gs>
              <a:gs pos="0">
                <a:srgbClr val="052D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8506460" y="3844925"/>
            <a:ext cx="999490" cy="2310130"/>
          </a:xfrm>
          <a:prstGeom prst="rect">
            <a:avLst/>
          </a:prstGeom>
          <a:gradFill>
            <a:gsLst>
              <a:gs pos="100000">
                <a:srgbClr val="070E2A"/>
              </a:gs>
              <a:gs pos="0">
                <a:srgbClr val="052D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537649" y="3844925"/>
            <a:ext cx="999490" cy="2310130"/>
          </a:xfrm>
          <a:prstGeom prst="rect">
            <a:avLst/>
          </a:prstGeom>
          <a:gradFill>
            <a:gsLst>
              <a:gs pos="100000">
                <a:srgbClr val="020818"/>
              </a:gs>
              <a:gs pos="0">
                <a:srgbClr val="052D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4471670" y="3844925"/>
            <a:ext cx="999490" cy="2310130"/>
          </a:xfrm>
          <a:prstGeom prst="rect">
            <a:avLst/>
          </a:prstGeom>
          <a:gradFill>
            <a:gsLst>
              <a:gs pos="100000">
                <a:srgbClr val="000000"/>
              </a:gs>
              <a:gs pos="0">
                <a:srgbClr val="052D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448560" y="3844925"/>
            <a:ext cx="999490" cy="2310130"/>
          </a:xfrm>
          <a:prstGeom prst="rect">
            <a:avLst/>
          </a:prstGeom>
          <a:gradFill>
            <a:gsLst>
              <a:gs pos="100000">
                <a:srgbClr val="010101"/>
              </a:gs>
              <a:gs pos="0">
                <a:srgbClr val="052D3E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4481195" y="1087755"/>
            <a:ext cx="999490" cy="2310130"/>
          </a:xfrm>
          <a:prstGeom prst="rect">
            <a:avLst/>
          </a:prstGeom>
          <a:gradFill>
            <a:gsLst>
              <a:gs pos="6000">
                <a:srgbClr val="020715"/>
              </a:gs>
              <a:gs pos="54000">
                <a:srgbClr val="0358D4">
                  <a:alpha val="1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506345" y="1087120"/>
            <a:ext cx="999490" cy="2310130"/>
          </a:xfrm>
          <a:prstGeom prst="rect">
            <a:avLst/>
          </a:prstGeom>
          <a:gradFill>
            <a:gsLst>
              <a:gs pos="6000">
                <a:srgbClr val="020715"/>
              </a:gs>
              <a:gs pos="54000">
                <a:srgbClr val="0358D4">
                  <a:alpha val="1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487795" y="1087755"/>
            <a:ext cx="999490" cy="2310130"/>
          </a:xfrm>
          <a:prstGeom prst="rect">
            <a:avLst/>
          </a:prstGeom>
          <a:gradFill>
            <a:gsLst>
              <a:gs pos="6000">
                <a:srgbClr val="020715"/>
              </a:gs>
              <a:gs pos="54000">
                <a:srgbClr val="0358D4">
                  <a:alpha val="1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0527030" y="1087755"/>
            <a:ext cx="999490" cy="2310130"/>
          </a:xfrm>
          <a:prstGeom prst="rect">
            <a:avLst/>
          </a:prstGeom>
          <a:gradFill>
            <a:gsLst>
              <a:gs pos="0">
                <a:srgbClr val="020715"/>
              </a:gs>
              <a:gs pos="54000">
                <a:srgbClr val="0358D4">
                  <a:alpha val="1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448560" y="1087755"/>
            <a:ext cx="999490" cy="2310130"/>
          </a:xfrm>
          <a:prstGeom prst="rect">
            <a:avLst/>
          </a:prstGeom>
          <a:gradFill>
            <a:gsLst>
              <a:gs pos="6000">
                <a:srgbClr val="020715"/>
              </a:gs>
              <a:gs pos="54000">
                <a:srgbClr val="0358D4">
                  <a:alpha val="1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50000"/>
              </a:lnSpc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区块链发展回顾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sp>
        <p:nvSpPr>
          <p:cNvPr id="44" name="PA-标题1"/>
          <p:cNvSpPr/>
          <p:nvPr>
            <p:custDataLst>
              <p:tags r:id="rId5"/>
            </p:custDataLst>
          </p:nvPr>
        </p:nvSpPr>
        <p:spPr>
          <a:xfrm>
            <a:off x="234315" y="1665605"/>
            <a:ext cx="429260" cy="1407795"/>
          </a:xfrm>
          <a:prstGeom prst="snip2DiagRect">
            <a:avLst/>
          </a:prstGeom>
          <a:gradFill>
            <a:gsLst>
              <a:gs pos="100000">
                <a:srgbClr val="58BBFF"/>
              </a:gs>
              <a:gs pos="26000">
                <a:srgbClr val="5468FF"/>
              </a:gs>
            </a:gsLst>
            <a:lin ang="20700000" scaled="0"/>
          </a:gradFill>
          <a:ln w="8373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zh-CN" altLang="en-US" sz="1500" b="1" dirty="0">
                <a:solidFill>
                  <a:schemeClr val="bg1"/>
                </a:solidFill>
                <a:effectLst/>
                <a:latin typeface="汉仪雅酷黑 85W" panose="020B0904020202020204" charset="-122"/>
                <a:ea typeface="汉仪雅酷黑 85W" panose="020B0904020202020204" charset="-122"/>
              </a:rPr>
              <a:t>海外</a:t>
            </a:r>
            <a:endParaRPr lang="zh-CN" altLang="en-US" sz="1500" b="1" dirty="0">
              <a:solidFill>
                <a:schemeClr val="bg1"/>
              </a:solidFill>
              <a:effectLst/>
              <a:latin typeface="汉仪雅酷黑 85W" panose="020B0904020202020204" charset="-122"/>
              <a:ea typeface="汉仪雅酷黑 85W" panose="020B0904020202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45820" y="1678940"/>
            <a:ext cx="87312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b="1">
                <a:solidFill>
                  <a:srgbClr val="0358D4"/>
                </a:solidFill>
              </a:rPr>
              <a:t>应用</a:t>
            </a:r>
            <a:endParaRPr lang="zh-CN" altLang="en-US" sz="1500" b="1">
              <a:solidFill>
                <a:srgbClr val="0358D4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45820" y="2429510"/>
            <a:ext cx="87312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b="1">
                <a:solidFill>
                  <a:srgbClr val="0358D4"/>
                </a:solidFill>
              </a:rPr>
              <a:t>技术</a:t>
            </a:r>
            <a:endParaRPr lang="zh-CN" altLang="en-US" sz="1500" b="1">
              <a:solidFill>
                <a:srgbClr val="0358D4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967105" y="2242185"/>
            <a:ext cx="10489565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83678" y="2456931"/>
            <a:ext cx="90106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比特币诞生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区块链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1.0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476063" y="2495855"/>
            <a:ext cx="965054" cy="520958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ETH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诞生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区块链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2.0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31513" y="1620520"/>
            <a:ext cx="88836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ICO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火爆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99866" y="2583931"/>
            <a:ext cx="105600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EOS DPOS</a:t>
            </a:r>
            <a:endParaRPr lang="en-US" altLang="zh-CN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281467" y="2282346"/>
            <a:ext cx="1409150" cy="947974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POS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跨链技术发展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Layer2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发展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IPFS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0305098" y="1620520"/>
            <a:ext cx="144335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元宇宙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389538" y="2583931"/>
            <a:ext cx="125542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Pow 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Pos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318500" y="1620520"/>
            <a:ext cx="1374775" cy="34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DeFi</a:t>
            </a:r>
            <a:endParaRPr lang="en-US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399270" y="1493520"/>
            <a:ext cx="1203960" cy="598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NFT</a:t>
            </a:r>
            <a:endParaRPr lang="en-US" altLang="zh-CN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GameFi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509391" y="1620520"/>
            <a:ext cx="105600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DApp</a:t>
            </a:r>
            <a:endParaRPr lang="en-US" altLang="zh-CN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467564" y="1620520"/>
            <a:ext cx="105600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STO</a:t>
            </a:r>
            <a:endParaRPr lang="en-US" altLang="zh-CN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45820" y="4318635"/>
            <a:ext cx="87312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b="1">
                <a:solidFill>
                  <a:srgbClr val="07E9B7"/>
                </a:solidFill>
              </a:rPr>
              <a:t>技术</a:t>
            </a:r>
            <a:endParaRPr lang="zh-CN" altLang="en-US" sz="1500" b="1">
              <a:solidFill>
                <a:srgbClr val="07E9B7"/>
              </a:solidFill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45820" y="5126355"/>
            <a:ext cx="873125" cy="321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500" b="1">
                <a:solidFill>
                  <a:srgbClr val="07E9B7"/>
                </a:solidFill>
              </a:rPr>
              <a:t>应用</a:t>
            </a:r>
            <a:endParaRPr lang="zh-CN" altLang="en-US" sz="1500" b="1">
              <a:solidFill>
                <a:srgbClr val="07E9B7"/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979170" y="4916170"/>
            <a:ext cx="10477500" cy="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10305098" y="4226502"/>
            <a:ext cx="144335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开放许可链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399063" y="5253335"/>
            <a:ext cx="125542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元宇宙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509391" y="4099502"/>
            <a:ext cx="105600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HyperLedger</a:t>
            </a:r>
            <a:endParaRPr lang="en-US" altLang="zh-CN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高</a:t>
            </a:r>
            <a:r>
              <a:rPr lang="en-US" altLang="zh-CN" sz="1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TPS</a:t>
            </a:r>
            <a:r>
              <a:rPr lang="zh-CN" altLang="en-US" sz="1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架构</a:t>
            </a:r>
            <a:endParaRPr lang="en-US" altLang="en-US" sz="11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487249" y="4099502"/>
            <a:ext cx="105600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EVM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国产区块链落地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3" name="PA-标题1"/>
          <p:cNvSpPr/>
          <p:nvPr>
            <p:custDataLst>
              <p:tags r:id="rId6"/>
            </p:custDataLst>
          </p:nvPr>
        </p:nvSpPr>
        <p:spPr>
          <a:xfrm>
            <a:off x="257810" y="4177665"/>
            <a:ext cx="429260" cy="1407795"/>
          </a:xfrm>
          <a:prstGeom prst="snip2DiagRect">
            <a:avLst/>
          </a:prstGeom>
          <a:gradFill>
            <a:gsLst>
              <a:gs pos="100000">
                <a:srgbClr val="58BBFF"/>
              </a:gs>
              <a:gs pos="26000">
                <a:srgbClr val="05E8B7"/>
              </a:gs>
            </a:gsLst>
            <a:lin ang="20700000" scaled="0"/>
          </a:gradFill>
          <a:ln w="8373" cap="flat">
            <a:noFill/>
            <a:prstDash val="solid"/>
            <a:miter/>
          </a:ln>
        </p:spPr>
        <p:txBody>
          <a:bodyPr rtlCol="0" anchor="ctr"/>
          <a:p>
            <a:pPr algn="ctr"/>
            <a:r>
              <a:rPr lang="zh-CN" altLang="en-US" sz="1500" b="1" dirty="0">
                <a:solidFill>
                  <a:schemeClr val="bg1"/>
                </a:solidFill>
                <a:effectLst/>
                <a:latin typeface="汉仪雅酷黑 85W" panose="020B0904020202020204" charset="-122"/>
                <a:ea typeface="汉仪雅酷黑 85W" panose="020B0904020202020204" charset="-122"/>
              </a:rPr>
              <a:t>国内</a:t>
            </a:r>
            <a:endParaRPr lang="zh-CN" altLang="en-US" sz="1500" b="1" dirty="0">
              <a:solidFill>
                <a:schemeClr val="bg1"/>
              </a:solidFill>
              <a:effectLst/>
              <a:latin typeface="汉仪雅酷黑 85W" panose="020B0904020202020204" charset="-122"/>
              <a:ea typeface="汉仪雅酷黑 85W" panose="020B090402020202020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313863" y="5253335"/>
            <a:ext cx="1374775" cy="344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数字藏品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4" name="右箭头 53"/>
          <p:cNvSpPr/>
          <p:nvPr/>
        </p:nvSpPr>
        <p:spPr>
          <a:xfrm>
            <a:off x="271145" y="3296920"/>
            <a:ext cx="11729720" cy="650875"/>
          </a:xfrm>
          <a:prstGeom prst="rightArrow">
            <a:avLst>
              <a:gd name="adj1" fmla="val 67753"/>
              <a:gd name="adj2" fmla="val 72195"/>
            </a:avLst>
          </a:prstGeom>
          <a:gradFill>
            <a:gsLst>
              <a:gs pos="100000">
                <a:srgbClr val="001233">
                  <a:alpha val="53000"/>
                </a:srgbClr>
              </a:gs>
              <a:gs pos="5000">
                <a:srgbClr val="0358D4"/>
              </a:gs>
            </a:gsLst>
            <a:lin ang="1344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dirty="0">
              <a:latin typeface="汉仪雅酷黑简" panose="00020600040101010101" charset="-122"/>
              <a:ea typeface="汉仪雅酷黑简" panose="000206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9085" y="3403600"/>
            <a:ext cx="74930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09</a:t>
            </a:r>
            <a:endParaRPr lang="en-US" altLang="zh-CN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93465" y="3403600"/>
            <a:ext cx="74930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15</a:t>
            </a:r>
            <a:endParaRPr lang="en-US" altLang="zh-CN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94225" y="3403600"/>
            <a:ext cx="74930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16</a:t>
            </a:r>
            <a:endParaRPr lang="en-US" altLang="zh-CN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01335" y="3403600"/>
            <a:ext cx="74930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17</a:t>
            </a:r>
            <a:endParaRPr lang="en-US" altLang="zh-CN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62744" y="3403600"/>
            <a:ext cx="74930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18</a:t>
            </a:r>
            <a:endParaRPr lang="en-US" altLang="zh-CN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20917" y="3403600"/>
            <a:ext cx="74930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19</a:t>
            </a:r>
            <a:endParaRPr lang="en-US" altLang="zh-CN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31440" y="3403600"/>
            <a:ext cx="74930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endParaRPr lang="en-US" altLang="zh-CN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26600" y="3403600"/>
            <a:ext cx="74930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21</a:t>
            </a:r>
            <a:endParaRPr lang="en-US" altLang="zh-CN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652125" y="3403600"/>
            <a:ext cx="74930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22</a:t>
            </a:r>
            <a:endParaRPr lang="en-US" altLang="zh-CN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573655" y="3403600"/>
            <a:ext cx="749300" cy="4375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5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...</a:t>
            </a:r>
            <a:endParaRPr lang="en-US" altLang="zh-CN" sz="15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78087" y="4226502"/>
            <a:ext cx="105600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跨链技术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562397" y="2583931"/>
            <a:ext cx="88836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ERC20</a:t>
            </a:r>
            <a:endParaRPr lang="en-US" altLang="zh-CN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468562" y="2583931"/>
            <a:ext cx="105600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rollup</a:t>
            </a:r>
            <a:endParaRPr lang="en-US" altLang="zh-CN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63723" y="2583931"/>
            <a:ext cx="1056005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ERC721</a:t>
            </a:r>
            <a:endParaRPr lang="en-US" altLang="zh-CN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95203" y="5253335"/>
            <a:ext cx="1021773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应用+链定制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71272" y="5149195"/>
            <a:ext cx="848591" cy="5530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BaaS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平台</a:t>
            </a:r>
            <a:endParaRPr lang="zh-CN" altLang="en-US" sz="1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0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溯源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09391" y="5126335"/>
            <a:ext cx="1056005" cy="598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联盟链</a:t>
            </a:r>
            <a:endParaRPr lang="zh-CN" altLang="en-US" sz="11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存证</a:t>
            </a:r>
            <a:endParaRPr lang="en-US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12432" y="4226502"/>
            <a:ext cx="1177636" cy="34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IOT</a:t>
            </a:r>
            <a:r>
              <a:rPr lang="zh-CN" altLang="en-US" sz="11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等技术融合</a:t>
            </a:r>
            <a:endParaRPr lang="zh-CN" altLang="en-US" sz="11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区块链发展回顾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cxnSp>
        <p:nvCxnSpPr>
          <p:cNvPr id="91" name="直接连接符 90"/>
          <p:cNvCxnSpPr/>
          <p:nvPr userDrawn="1"/>
        </p:nvCxnSpPr>
        <p:spPr>
          <a:xfrm>
            <a:off x="4768215" y="1436370"/>
            <a:ext cx="467995" cy="0"/>
          </a:xfrm>
          <a:prstGeom prst="line">
            <a:avLst/>
          </a:prstGeom>
          <a:ln w="38100" cap="flat" cmpd="sng" algn="ctr">
            <a:solidFill>
              <a:srgbClr val="2B46C2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 userDrawn="1"/>
        </p:nvCxnSpPr>
        <p:spPr>
          <a:xfrm>
            <a:off x="6005830" y="1436370"/>
            <a:ext cx="467995" cy="0"/>
          </a:xfrm>
          <a:prstGeom prst="line">
            <a:avLst/>
          </a:prstGeom>
          <a:ln w="38100" cap="rnd" cmpd="sng" algn="ctr">
            <a:solidFill>
              <a:srgbClr val="0DE9B9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/>
          <p:cNvSpPr txBox="1"/>
          <p:nvPr/>
        </p:nvSpPr>
        <p:spPr>
          <a:xfrm>
            <a:off x="6480810" y="1306195"/>
            <a:ext cx="951230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100">
                <a:solidFill>
                  <a:schemeClr val="bg1"/>
                </a:solidFill>
              </a:rPr>
              <a:t>联盟链</a:t>
            </a:r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246370" y="1306195"/>
            <a:ext cx="702945" cy="260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100">
                <a:solidFill>
                  <a:schemeClr val="bg1"/>
                </a:solidFill>
              </a:rPr>
              <a:t>公链</a:t>
            </a:r>
            <a:endParaRPr lang="zh-CN" altLang="en-US" sz="1100">
              <a:solidFill>
                <a:schemeClr val="bg1"/>
              </a:solidFill>
            </a:endParaRPr>
          </a:p>
        </p:txBody>
      </p:sp>
      <p:cxnSp>
        <p:nvCxnSpPr>
          <p:cNvPr id="98" name="直接箭头连接符 97"/>
          <p:cNvCxnSpPr/>
          <p:nvPr userDrawn="1"/>
        </p:nvCxnSpPr>
        <p:spPr>
          <a:xfrm flipV="1">
            <a:off x="499745" y="4806950"/>
            <a:ext cx="3159760" cy="25400"/>
          </a:xfrm>
          <a:prstGeom prst="straightConnector1">
            <a:avLst/>
          </a:prstGeom>
          <a:ln w="25400" cap="flat" cmpd="sng" algn="ctr">
            <a:solidFill>
              <a:schemeClr val="bg1">
                <a:alpha val="100000"/>
              </a:schemeClr>
            </a:solidFill>
            <a:prstDash val="solid"/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/>
          <p:nvPr userDrawn="1"/>
        </p:nvCxnSpPr>
        <p:spPr>
          <a:xfrm flipH="1" flipV="1">
            <a:off x="506730" y="2567940"/>
            <a:ext cx="7620" cy="2268855"/>
          </a:xfrm>
          <a:prstGeom prst="straightConnector1">
            <a:avLst/>
          </a:prstGeom>
          <a:ln w="25400" cap="flat" cmpd="sng" algn="ctr">
            <a:solidFill>
              <a:schemeClr val="bg1">
                <a:alpha val="100000"/>
              </a:schemeClr>
            </a:solidFill>
            <a:prstDash val="solid"/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 userDrawn="1"/>
        </p:nvSpPr>
        <p:spPr>
          <a:xfrm>
            <a:off x="499745" y="2137410"/>
            <a:ext cx="1904365" cy="265430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>
              <a:lnSpc>
                <a:spcPct val="90000"/>
              </a:lnSpc>
            </a:pPr>
            <a:r>
              <a:rPr lang="zh-CN" altLang="en-US" sz="1100" b="1">
                <a:solidFill>
                  <a:schemeClr val="bg1">
                    <a:lumMod val="75000"/>
                  </a:schemeClr>
                </a:solidFill>
              </a:rPr>
              <a:t>共识节点数</a:t>
            </a:r>
            <a:endParaRPr lang="zh-CN" altLang="en-US" sz="1100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1" name="文本框 100"/>
          <p:cNvSpPr txBox="1"/>
          <p:nvPr userDrawn="1"/>
        </p:nvSpPr>
        <p:spPr>
          <a:xfrm>
            <a:off x="3618865" y="4658360"/>
            <a:ext cx="512445" cy="23939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100">
                <a:solidFill>
                  <a:schemeClr val="bg1">
                    <a:lumMod val="75000"/>
                  </a:schemeClr>
                </a:solidFill>
              </a:rPr>
              <a:t>时间</a:t>
            </a:r>
            <a:endParaRPr lang="zh-CN" altLang="en-US" sz="11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02" name="直接连接符 101"/>
          <p:cNvCxnSpPr/>
          <p:nvPr userDrawn="1"/>
        </p:nvCxnSpPr>
        <p:spPr>
          <a:xfrm>
            <a:off x="789940" y="4320540"/>
            <a:ext cx="2143760" cy="17145"/>
          </a:xfrm>
          <a:prstGeom prst="line">
            <a:avLst/>
          </a:prstGeom>
          <a:ln w="38100" cap="flat" cmpd="sng" algn="ctr">
            <a:solidFill>
              <a:srgbClr val="0CE9B9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/>
          <p:cNvSpPr txBox="1"/>
          <p:nvPr userDrawn="1"/>
        </p:nvSpPr>
        <p:spPr>
          <a:xfrm>
            <a:off x="774700" y="2676525"/>
            <a:ext cx="691515" cy="29019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100">
                <a:solidFill>
                  <a:schemeClr val="bg1"/>
                </a:solidFill>
              </a:rPr>
              <a:t>POW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04" name="文本框 103"/>
          <p:cNvSpPr txBox="1"/>
          <p:nvPr userDrawn="1"/>
        </p:nvSpPr>
        <p:spPr>
          <a:xfrm>
            <a:off x="2935605" y="3897630"/>
            <a:ext cx="1084580" cy="23939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1100">
                <a:solidFill>
                  <a:schemeClr val="bg1"/>
                </a:solidFill>
              </a:rPr>
              <a:t>POS/DPOS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05" name="文本框 104"/>
          <p:cNvSpPr txBox="1"/>
          <p:nvPr userDrawn="1"/>
        </p:nvSpPr>
        <p:spPr>
          <a:xfrm>
            <a:off x="2935605" y="4162425"/>
            <a:ext cx="2228850" cy="333375"/>
          </a:xfrm>
          <a:prstGeom prst="rect">
            <a:avLst/>
          </a:prstGeom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en-US" altLang="zh-CN" sz="1100">
                <a:solidFill>
                  <a:schemeClr val="bg1"/>
                </a:solidFill>
              </a:rPr>
              <a:t>RAFT,BFT,HotStuff...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503878" y="4970456"/>
            <a:ext cx="3108670" cy="5722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随着对性能的追求，部分新生公链的共识参与节点数量在降低</a:t>
            </a:r>
            <a:endParaRPr lang="zh-CN" altLang="en-US" sz="13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9" name="弧形 108"/>
          <p:cNvSpPr/>
          <p:nvPr userDrawn="1"/>
        </p:nvSpPr>
        <p:spPr>
          <a:xfrm>
            <a:off x="782320" y="1746250"/>
            <a:ext cx="4321175" cy="2322830"/>
          </a:xfrm>
          <a:prstGeom prst="arc">
            <a:avLst>
              <a:gd name="adj1" fmla="val 5533748"/>
              <a:gd name="adj2" fmla="val 10855061"/>
            </a:avLst>
          </a:prstGeom>
          <a:ln w="38100" cap="flat" cmpd="sng" algn="ctr">
            <a:solidFill>
              <a:srgbClr val="2B46C2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p>
            <a:pPr algn="ctr"/>
            <a:endParaRPr lang="zh-CN" altLang="en-US" sz="1100"/>
          </a:p>
        </p:txBody>
      </p:sp>
      <p:cxnSp>
        <p:nvCxnSpPr>
          <p:cNvPr id="110" name="直接箭头连接符 109"/>
          <p:cNvCxnSpPr/>
          <p:nvPr userDrawn="1"/>
        </p:nvCxnSpPr>
        <p:spPr>
          <a:xfrm flipV="1">
            <a:off x="8167370" y="4764564"/>
            <a:ext cx="2818765" cy="22860"/>
          </a:xfrm>
          <a:prstGeom prst="straightConnector1">
            <a:avLst/>
          </a:prstGeom>
          <a:ln w="25400" cap="flat" cmpd="sng" algn="ctr">
            <a:solidFill>
              <a:schemeClr val="bg1">
                <a:alpha val="100000"/>
              </a:schemeClr>
            </a:solidFill>
            <a:prstDash val="solid"/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 userDrawn="1"/>
        </p:nvCxnSpPr>
        <p:spPr>
          <a:xfrm flipV="1">
            <a:off x="8167370" y="2599849"/>
            <a:ext cx="7620" cy="2196000"/>
          </a:xfrm>
          <a:prstGeom prst="straightConnector1">
            <a:avLst/>
          </a:prstGeom>
          <a:ln w="25400" cap="flat" cmpd="sng" algn="ctr">
            <a:solidFill>
              <a:schemeClr val="bg1">
                <a:alpha val="100000"/>
              </a:schemeClr>
            </a:solidFill>
            <a:prstDash val="solid"/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文本框 111"/>
          <p:cNvSpPr txBox="1"/>
          <p:nvPr userDrawn="1"/>
        </p:nvSpPr>
        <p:spPr>
          <a:xfrm>
            <a:off x="8097520" y="2140109"/>
            <a:ext cx="830580" cy="236220"/>
          </a:xfrm>
          <a:prstGeom prst="rect">
            <a:avLst/>
          </a:prstGeom>
        </p:spPr>
        <p:txBody>
          <a:bodyPr wrap="square" rtlCol="0">
            <a:noAutofit/>
          </a:bodyPr>
          <a:p>
            <a:pPr algn="ctr"/>
            <a:r>
              <a:rPr lang="zh-CN" altLang="en-US" sz="1100" b="1">
                <a:solidFill>
                  <a:schemeClr val="bg1">
                    <a:lumMod val="75000"/>
                  </a:schemeClr>
                </a:solidFill>
              </a:rPr>
              <a:t>开放程度</a:t>
            </a:r>
            <a:endParaRPr lang="zh-CN" altLang="en-US" sz="1100" b="1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10986135" y="4617244"/>
            <a:ext cx="702945" cy="2133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100">
                <a:solidFill>
                  <a:schemeClr val="bg1">
                    <a:lumMod val="75000"/>
                  </a:schemeClr>
                </a:solidFill>
              </a:rPr>
              <a:t>时间</a:t>
            </a:r>
            <a:endParaRPr lang="zh-CN" altLang="en-US" sz="110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418830" y="3100229"/>
            <a:ext cx="2089150" cy="0"/>
          </a:xfrm>
          <a:prstGeom prst="line">
            <a:avLst/>
          </a:prstGeom>
          <a:ln w="38100" cap="flat" cmpd="sng" algn="ctr">
            <a:solidFill>
              <a:srgbClr val="2D48C3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弧形 16"/>
          <p:cNvSpPr/>
          <p:nvPr userDrawn="1"/>
        </p:nvSpPr>
        <p:spPr>
          <a:xfrm flipV="1">
            <a:off x="8580120" y="3279299"/>
            <a:ext cx="4096385" cy="1922145"/>
          </a:xfrm>
          <a:prstGeom prst="arc">
            <a:avLst>
              <a:gd name="adj1" fmla="val 5613205"/>
              <a:gd name="adj2" fmla="val 10855061"/>
            </a:avLst>
          </a:prstGeom>
          <a:ln w="38100" cap="flat" cmpd="sng" algn="ctr">
            <a:solidFill>
              <a:srgbClr val="0DE9B9">
                <a:alpha val="100000"/>
              </a:srgb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66008" y="4960144"/>
            <a:ext cx="311277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联盟链的开放程度在升高，从面向企业开放，到面向公众开放。</a:t>
            </a:r>
            <a:endParaRPr lang="zh-CN" altLang="en-US" sz="13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" name="直接箭头连接符 1"/>
          <p:cNvCxnSpPr/>
          <p:nvPr userDrawn="1"/>
        </p:nvCxnSpPr>
        <p:spPr>
          <a:xfrm flipV="1">
            <a:off x="4452620" y="4784090"/>
            <a:ext cx="2818765" cy="22860"/>
          </a:xfrm>
          <a:prstGeom prst="straightConnector1">
            <a:avLst/>
          </a:prstGeom>
          <a:ln w="25400" cap="flat" cmpd="sng" algn="ctr">
            <a:solidFill>
              <a:schemeClr val="bg1">
                <a:alpha val="100000"/>
              </a:schemeClr>
            </a:solidFill>
            <a:prstDash val="solid"/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 userDrawn="1"/>
        </p:nvCxnSpPr>
        <p:spPr>
          <a:xfrm flipV="1">
            <a:off x="4460875" y="2590800"/>
            <a:ext cx="7620" cy="2232000"/>
          </a:xfrm>
          <a:prstGeom prst="straightConnector1">
            <a:avLst/>
          </a:prstGeom>
          <a:ln w="25400" cap="flat" cmpd="sng" algn="ctr">
            <a:solidFill>
              <a:schemeClr val="bg1">
                <a:alpha val="100000"/>
              </a:schemeClr>
            </a:solidFill>
            <a:prstDash val="solid"/>
            <a:miter lim="800000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 userDrawn="1"/>
        </p:nvSpPr>
        <p:spPr>
          <a:xfrm>
            <a:off x="4339590" y="2153285"/>
            <a:ext cx="830580" cy="236220"/>
          </a:xfrm>
          <a:prstGeom prst="rect">
            <a:avLst/>
          </a:prstGeom>
        </p:spPr>
        <p:txBody>
          <a:bodyPr wrap="square" rtlCol="0">
            <a:noAutofit/>
          </a:bodyPr>
          <a:p>
            <a:pPr algn="ctr"/>
            <a:r>
              <a:rPr lang="zh-CN" altLang="en-US" sz="1100" b="1">
                <a:solidFill>
                  <a:schemeClr val="bg1">
                    <a:lumMod val="75000"/>
                  </a:schemeClr>
                </a:solidFill>
                <a:sym typeface="+mn-ea"/>
              </a:rPr>
              <a:t>应用范围</a:t>
            </a:r>
            <a:endParaRPr lang="zh-CN" altLang="en-US" sz="1100" b="1">
              <a:solidFill>
                <a:schemeClr val="bg1">
                  <a:lumMod val="75000"/>
                </a:schemeClr>
              </a:solidFill>
              <a:sym typeface="+mn-ea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271385" y="4657090"/>
            <a:ext cx="702945" cy="27622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1100">
                <a:solidFill>
                  <a:schemeClr val="bg1">
                    <a:lumMod val="75000"/>
                  </a:schemeClr>
                </a:solidFill>
              </a:rPr>
              <a:t>时间</a:t>
            </a:r>
            <a:endParaRPr lang="zh-CN" altLang="en-US" sz="11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39590" y="4978400"/>
            <a:ext cx="311277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联盟链的业务范围在扩大，从传统</a:t>
            </a:r>
            <a:r>
              <a:rPr lang="en-US" altLang="zh-CN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B2B</a:t>
            </a:r>
            <a:r>
              <a:rPr lang="zh-CN" altLang="en-US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领域逐渐面向公众领域，如数藏业务，</a:t>
            </a:r>
            <a:r>
              <a:rPr lang="en-US" altLang="zh-CN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DApp</a:t>
            </a:r>
            <a:r>
              <a:rPr lang="zh-CN" altLang="en-US" sz="13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13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椭圆 10"/>
          <p:cNvSpPr/>
          <p:nvPr/>
        </p:nvSpPr>
        <p:spPr>
          <a:xfrm rot="2700000">
            <a:off x="5050224" y="2258386"/>
            <a:ext cx="1289586" cy="2382745"/>
          </a:xfrm>
          <a:prstGeom prst="ellipse">
            <a:avLst/>
          </a:prstGeom>
          <a:noFill/>
          <a:ln w="38100">
            <a:solidFill>
              <a:srgbClr val="2B46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/>
          </a:p>
        </p:txBody>
      </p:sp>
      <p:sp>
        <p:nvSpPr>
          <p:cNvPr id="12" name="椭圆 11"/>
          <p:cNvSpPr/>
          <p:nvPr/>
        </p:nvSpPr>
        <p:spPr>
          <a:xfrm rot="2700000">
            <a:off x="5716368" y="3061174"/>
            <a:ext cx="1118780" cy="1802004"/>
          </a:xfrm>
          <a:prstGeom prst="ellipse">
            <a:avLst/>
          </a:prstGeom>
          <a:noFill/>
          <a:ln w="38100">
            <a:solidFill>
              <a:srgbClr val="0DE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10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943475" y="4160520"/>
            <a:ext cx="449580" cy="196850"/>
          </a:xfrm>
          <a:prstGeom prst="rect">
            <a:avLst/>
          </a:prstGeom>
        </p:spPr>
        <p:txBody>
          <a:bodyPr wrap="square" rtlCol="0" anchor="ctr" anchorCtr="0">
            <a:noAutofit/>
          </a:bodyPr>
          <a:p>
            <a:r>
              <a:rPr lang="en-US" altLang="zh-CN" sz="1100">
                <a:solidFill>
                  <a:schemeClr val="bg1"/>
                </a:solidFill>
              </a:rPr>
              <a:t>ICO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5953760" y="2882265"/>
            <a:ext cx="741045" cy="189230"/>
          </a:xfrm>
          <a:prstGeom prst="rect">
            <a:avLst/>
          </a:prstGeom>
        </p:spPr>
        <p:txBody>
          <a:bodyPr wrap="square" rtlCol="0" anchor="ctr" anchorCtr="0">
            <a:noAutofit/>
          </a:bodyPr>
          <a:p>
            <a:pPr>
              <a:lnSpc>
                <a:spcPct val="100000"/>
              </a:lnSpc>
            </a:pPr>
            <a:r>
              <a:rPr lang="en-US" altLang="zh-CN" sz="1100">
                <a:solidFill>
                  <a:schemeClr val="bg1"/>
                </a:solidFill>
              </a:rPr>
              <a:t> GameFi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822858" y="3680166"/>
            <a:ext cx="449580" cy="196850"/>
          </a:xfrm>
          <a:prstGeom prst="rect">
            <a:avLst/>
          </a:prstGeom>
        </p:spPr>
        <p:txBody>
          <a:bodyPr wrap="square" rtlCol="0" anchor="ctr" anchorCtr="0">
            <a:noAutofit/>
          </a:bodyPr>
          <a:p>
            <a:r>
              <a:rPr lang="en-US" altLang="zh-CN" sz="1100">
                <a:solidFill>
                  <a:schemeClr val="bg1"/>
                </a:solidFill>
              </a:rPr>
              <a:t>NFT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5885161" y="3397434"/>
            <a:ext cx="540385" cy="196850"/>
          </a:xfrm>
          <a:prstGeom prst="rect">
            <a:avLst/>
          </a:prstGeom>
        </p:spPr>
        <p:txBody>
          <a:bodyPr wrap="square" rtlCol="0" anchor="ctr" anchorCtr="0">
            <a:noAutofit/>
          </a:bodyPr>
          <a:p>
            <a:r>
              <a:rPr lang="en-US" altLang="zh-CN" sz="1100">
                <a:solidFill>
                  <a:schemeClr val="bg1"/>
                </a:solidFill>
              </a:rPr>
              <a:t>DAO</a:t>
            </a:r>
            <a:endParaRPr lang="en-US" altLang="zh-CN" sz="110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5591175" y="4379595"/>
            <a:ext cx="831215" cy="173355"/>
          </a:xfrm>
          <a:prstGeom prst="rect">
            <a:avLst/>
          </a:prstGeom>
        </p:spPr>
        <p:txBody>
          <a:bodyPr wrap="square" rtlCol="0" anchor="ctr" anchorCtr="0">
            <a:noAutofit/>
          </a:bodyPr>
          <a:p>
            <a:r>
              <a:rPr lang="zh-CN" altLang="en-US" sz="1100">
                <a:solidFill>
                  <a:schemeClr val="bg1"/>
                </a:solidFill>
              </a:rPr>
              <a:t>存证溯源</a:t>
            </a:r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6047740" y="4010660"/>
            <a:ext cx="954405" cy="149860"/>
          </a:xfrm>
          <a:prstGeom prst="rect">
            <a:avLst/>
          </a:prstGeom>
        </p:spPr>
        <p:txBody>
          <a:bodyPr wrap="square" rtlCol="0" anchor="ctr" anchorCtr="0">
            <a:noAutofit/>
          </a:bodyPr>
          <a:p>
            <a:r>
              <a:rPr lang="zh-CN" altLang="en-US" sz="1100">
                <a:solidFill>
                  <a:schemeClr val="bg1"/>
                </a:solidFill>
              </a:rPr>
              <a:t>供应链金融</a:t>
            </a:r>
            <a:endParaRPr lang="zh-CN" altLang="en-US" sz="110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557520" y="2968625"/>
            <a:ext cx="848995" cy="26035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l"/>
            <a:r>
              <a:rPr lang="en-US" altLang="zh-CN" sz="1100">
                <a:solidFill>
                  <a:schemeClr val="bg1"/>
                </a:solidFill>
              </a:rPr>
              <a:t>DeFi</a:t>
            </a:r>
            <a:endParaRPr lang="en-US" altLang="zh-CN" sz="1100">
              <a:solidFill>
                <a:schemeClr val="bg1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开放许可链的定位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sp>
        <p:nvSpPr>
          <p:cNvPr id="18" name="文本框 17"/>
          <p:cNvSpPr txBox="1"/>
          <p:nvPr/>
        </p:nvSpPr>
        <p:spPr>
          <a:xfrm>
            <a:off x="7558405" y="2710122"/>
            <a:ext cx="4246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sz="2000" b="1">
                <a:solidFill>
                  <a:srgbClr val="07E9B7"/>
                </a:solidFill>
                <a:latin typeface="微软雅黑" panose="020B0503020204020204" charset="-122"/>
                <a:ea typeface="微软雅黑" panose="020B0503020204020204" charset="-122"/>
                <a:cs typeface="汉仪雅酷黑 85W" panose="020B0904020202020204" charset="-122"/>
              </a:rPr>
              <a:t>开放许可链</a:t>
            </a:r>
            <a:r>
              <a:rPr lang="zh-CN" sz="2000" b="1">
                <a:solidFill>
                  <a:srgbClr val="07E9B7"/>
                </a:solidFill>
                <a:latin typeface="微软雅黑" panose="020B0503020204020204" charset="-122"/>
                <a:ea typeface="微软雅黑" panose="020B0503020204020204" charset="-122"/>
                <a:cs typeface="汉仪雅酷黑 85W" panose="020B0904020202020204" charset="-122"/>
              </a:rPr>
              <a:t>：</a:t>
            </a:r>
            <a:endParaRPr lang="zh-CN" sz="2000" b="1">
              <a:solidFill>
                <a:srgbClr val="07E9B7"/>
              </a:solidFill>
              <a:latin typeface="微软雅黑" panose="020B0503020204020204" charset="-122"/>
              <a:ea typeface="微软雅黑" panose="020B0503020204020204" charset="-122"/>
              <a:cs typeface="汉仪雅酷黑 85W" panose="020B0904020202020204" charset="-122"/>
            </a:endParaRPr>
          </a:p>
          <a:p>
            <a:pPr indent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07E9B7"/>
                </a:solidFill>
                <a:latin typeface="微软雅黑" panose="020B0503020204020204" charset="-122"/>
                <a:ea typeface="微软雅黑" panose="020B0503020204020204" charset="-122"/>
                <a:cs typeface="汉仪雅酷黑 85W" panose="020B0904020202020204" charset="-122"/>
              </a:rPr>
              <a:t>在保证开放的同时，兼顾监管的需求</a:t>
            </a:r>
            <a:endParaRPr sz="16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汉仪雅酷黑 85W" panose="020B090402020202020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4260273" y="4459432"/>
            <a:ext cx="2294659" cy="1108364"/>
          </a:xfrm>
          <a:prstGeom prst="roundRect">
            <a:avLst/>
          </a:prstGeom>
          <a:solidFill>
            <a:srgbClr val="2B46C2"/>
          </a:solidFill>
          <a:ln w="25400">
            <a:noFill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850505" y="2055149"/>
            <a:ext cx="1524000" cy="1463386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25400">
            <a:noFill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08808" y="4058747"/>
            <a:ext cx="6948000" cy="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3931920" y="1135380"/>
            <a:ext cx="0" cy="5220000"/>
          </a:xfrm>
          <a:prstGeom prst="straightConnector1">
            <a:avLst/>
          </a:prstGeom>
          <a:ln w="19050">
            <a:solidFill>
              <a:schemeClr val="bg1">
                <a:lumMod val="75000"/>
              </a:schemeClr>
            </a:solidFill>
            <a:prstDash val="solid"/>
            <a:headEnd type="none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030037" y="2593455"/>
            <a:ext cx="1149350" cy="398780"/>
          </a:xfrm>
          <a:prstGeom prst="rect">
            <a:avLst/>
          </a:prstGeom>
          <a:noFill/>
          <a:ln>
            <a:noFill/>
            <a:headEnd type="none"/>
            <a:tailEnd type="none"/>
          </a:ln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公链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828251" y="4809894"/>
            <a:ext cx="1149350" cy="398780"/>
          </a:xfrm>
          <a:prstGeom prst="rect">
            <a:avLst/>
          </a:prstGeom>
          <a:noFill/>
          <a:ln>
            <a:noFill/>
            <a:headEnd type="none"/>
            <a:tailEnd type="none"/>
          </a:ln>
        </p:spPr>
        <p:txBody>
          <a:bodyPr wrap="square" rtlCol="0">
            <a:spAutoFit/>
          </a:bodyPr>
          <a:p>
            <a:pPr algn="ctr"/>
            <a:r>
              <a:rPr lang="zh-CN" altLang="en-US" sz="2000">
                <a:solidFill>
                  <a:schemeClr val="bg1"/>
                </a:solidFill>
              </a:rPr>
              <a:t>联盟链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251325" y="2054860"/>
            <a:ext cx="2295525" cy="1530350"/>
          </a:xfrm>
          <a:prstGeom prst="roundRect">
            <a:avLst/>
          </a:prstGeom>
          <a:solidFill>
            <a:srgbClr val="0AC69E"/>
          </a:solidFill>
          <a:ln w="12700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4415905" y="2559743"/>
            <a:ext cx="1967230" cy="460375"/>
          </a:xfrm>
          <a:prstGeom prst="rect">
            <a:avLst/>
          </a:prstGeom>
          <a:noFill/>
          <a:ln>
            <a:noFill/>
            <a:headEnd type="none"/>
            <a:tailEnd type="none"/>
          </a:ln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开放许可链</a:t>
            </a:r>
            <a:endParaRPr lang="zh-CN" altLang="en-US" sz="2400" b="1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048298" y="116257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>
                <a:solidFill>
                  <a:srgbClr val="0CE9B9"/>
                </a:solidFill>
                <a:latin typeface="汉仪雅酷黑 85W" panose="020B0904020202020204" charset="-122"/>
                <a:ea typeface="汉仪雅酷黑 85W" panose="020B0904020202020204" charset="-122"/>
                <a:cs typeface="汉仪雅酷黑简" panose="00020600040101010101" charset="-122"/>
                <a:sym typeface="+mn-ea"/>
              </a:rPr>
              <a:t>开放性</a:t>
            </a:r>
            <a:endParaRPr lang="zh-CN">
              <a:solidFill>
                <a:srgbClr val="0CE9B9"/>
              </a:solidFill>
              <a:latin typeface="汉仪雅酷黑 85W" panose="020B0904020202020204" charset="-122"/>
              <a:ea typeface="汉仪雅酷黑 85W" panose="020B0904020202020204" charset="-122"/>
              <a:cs typeface="汉仪雅酷黑简" panose="00020600040101010101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05295" y="4201968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0CE9B9"/>
                </a:solidFill>
                <a:latin typeface="汉仪雅酷黑 85W" charset="0"/>
                <a:ea typeface="汉仪雅酷黑 85W" charset="0"/>
                <a:cs typeface="汉仪雅酷黑简" panose="00020600040101010101" charset="-122"/>
                <a:sym typeface="+mn-ea"/>
              </a:rPr>
              <a:t>监管性</a:t>
            </a:r>
            <a:endParaRPr lang="zh-CN">
              <a:solidFill>
                <a:srgbClr val="0CE9B9"/>
              </a:solidFill>
              <a:latin typeface="汉仪雅酷黑 85W" panose="020B0904020202020204" charset="-122"/>
              <a:ea typeface="汉仪雅酷黑 85W" panose="020B0904020202020204" charset="-122"/>
              <a:cs typeface="汉仪雅酷黑简" panose="00020600040101010101" charset="-122"/>
              <a:sym typeface="+mn-ea"/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660467" y="1592522"/>
            <a:ext cx="1887682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开放但不</a:t>
            </a:r>
            <a:r>
              <a:rPr lang="zh-CN" altLang="en-US">
                <a:solidFill>
                  <a:srgbClr val="FFFFFF"/>
                </a:solidFill>
              </a:rPr>
              <a:t>易监管</a:t>
            </a: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4358005" y="5679440"/>
            <a:ext cx="2094230" cy="368300"/>
          </a:xfrm>
          <a:prstGeom prst="rect">
            <a:avLst/>
          </a:prstGeom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FFFFFF"/>
                </a:solidFill>
              </a:rPr>
              <a:t>易于监管开放性低</a:t>
            </a:r>
            <a:endParaRPr lang="zh-CN" altLang="en-US">
              <a:solidFill>
                <a:srgbClr val="FFFFFF"/>
              </a:solidFill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7080" y="875665"/>
            <a:ext cx="1181100" cy="55270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293100" y="1183005"/>
            <a:ext cx="3574415" cy="5077460"/>
          </a:xfrm>
          <a:prstGeom prst="rect">
            <a:avLst/>
          </a:prstGeom>
          <a:solidFill>
            <a:srgbClr val="0DE9B9">
              <a:alpha val="20000"/>
            </a:srgbClr>
          </a:solidFill>
          <a:ln>
            <a:solidFill>
              <a:srgbClr val="0DE9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indent="0" algn="ctr">
              <a:buNone/>
            </a:pPr>
            <a:endParaRPr lang="zh-CN" altLang="en-US" sz="13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381000" y="154305"/>
            <a:ext cx="11658600" cy="586105"/>
            <a:chOff x="840" y="243"/>
            <a:chExt cx="18360" cy="923"/>
          </a:xfrm>
        </p:grpSpPr>
        <p:sp>
          <p:nvSpPr>
            <p:cNvPr id="114" name="文本框 113"/>
            <p:cNvSpPr txBox="1"/>
            <p:nvPr/>
          </p:nvSpPr>
          <p:spPr>
            <a:xfrm>
              <a:off x="1591" y="243"/>
              <a:ext cx="17609" cy="7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40000"/>
                </a:lnSpc>
              </a:pPr>
              <a:r>
                <a:rPr lang="zh-CN">
                  <a:solidFill>
                    <a:schemeClr val="bg1"/>
                  </a:solidFill>
                  <a:latin typeface="汉仪雅酷黑W" panose="00020600040101010101" charset="-122"/>
                  <a:ea typeface="汉仪雅酷黑W" panose="00020600040101010101" charset="-122"/>
                  <a:cs typeface="汉仪雅酷黑简" panose="00020600040101010101" charset="-122"/>
                  <a:sym typeface="+mn-ea"/>
                </a:rPr>
                <a:t>开放许可链对比</a:t>
              </a:r>
              <a:endParaRPr lang="zh-CN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  <a:cs typeface="汉仪雅酷黑简" panose="00020600040101010101" charset="-122"/>
                <a:sym typeface="+mn-ea"/>
              </a:endParaRPr>
            </a:p>
          </p:txBody>
        </p:sp>
        <p:pic>
          <p:nvPicPr>
            <p:cNvPr id="116" name="图片 115" descr="icon@2x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0" y="349"/>
              <a:ext cx="751" cy="636"/>
            </a:xfrm>
            <a:prstGeom prst="rect">
              <a:avLst/>
            </a:prstGeom>
          </p:spPr>
        </p:pic>
        <p:grpSp>
          <p:nvGrpSpPr>
            <p:cNvPr id="117" name="组合 116"/>
            <p:cNvGrpSpPr/>
            <p:nvPr/>
          </p:nvGrpSpPr>
          <p:grpSpPr>
            <a:xfrm>
              <a:off x="3756" y="1046"/>
              <a:ext cx="14992" cy="120"/>
              <a:chOff x="3984" y="1331"/>
              <a:chExt cx="14992" cy="120"/>
            </a:xfrm>
          </p:grpSpPr>
          <p:cxnSp>
            <p:nvCxnSpPr>
              <p:cNvPr id="118" name="直接连接符 117"/>
              <p:cNvCxnSpPr/>
              <p:nvPr/>
            </p:nvCxnSpPr>
            <p:spPr>
              <a:xfrm>
                <a:off x="4761" y="1392"/>
                <a:ext cx="14215" cy="0"/>
              </a:xfrm>
              <a:prstGeom prst="line">
                <a:avLst/>
              </a:prstGeom>
              <a:ln w="12700" cap="flat">
                <a:solidFill>
                  <a:srgbClr val="2B46C2"/>
                </a:solidFill>
                <a:round/>
                <a:tailEnd type="diamond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/>
              <p:cNvGrpSpPr/>
              <p:nvPr/>
            </p:nvGrpSpPr>
            <p:grpSpPr>
              <a:xfrm rot="0" flipH="1">
                <a:off x="3984" y="1331"/>
                <a:ext cx="849" cy="120"/>
                <a:chOff x="702468" y="942975"/>
                <a:chExt cx="492918" cy="70143"/>
              </a:xfrm>
              <a:solidFill>
                <a:srgbClr val="2B46C2"/>
              </a:solidFill>
            </p:grpSpPr>
            <p:sp>
              <p:nvSpPr>
                <p:cNvPr id="120" name="平行四边形 119"/>
                <p:cNvSpPr/>
                <p:nvPr/>
              </p:nvSpPr>
              <p:spPr>
                <a:xfrm>
                  <a:off x="702468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1" name="平行四边形 120"/>
                <p:cNvSpPr/>
                <p:nvPr/>
              </p:nvSpPr>
              <p:spPr>
                <a:xfrm>
                  <a:off x="803076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>
                  <a:off x="903684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3" name="平行四边形 122"/>
                <p:cNvSpPr/>
                <p:nvPr/>
              </p:nvSpPr>
              <p:spPr>
                <a:xfrm>
                  <a:off x="1004292" y="942975"/>
                  <a:ext cx="90487" cy="70143"/>
                </a:xfrm>
                <a:prstGeom prst="parallelogram">
                  <a:avLst>
                    <a:gd name="adj" fmla="val 25000"/>
                  </a:avLst>
                </a:pr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solidFill>
                      <a:schemeClr val="lt1">
                        <a:lumMod val="100000"/>
                      </a:schemeClr>
                    </a:solidFill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>
                  <a:off x="1104899" y="942975"/>
                  <a:ext cx="90487" cy="70143"/>
                </a:xfrm>
                <a:prstGeom prst="parallelogram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>
                    <a:latin typeface="汉仪雅酷黑简" panose="00020600040101010101" charset="-122"/>
                    <a:ea typeface="汉仪雅酷黑简" panose="00020600040101010101" charset="-122"/>
                  </a:endParaRPr>
                </a:p>
              </p:txBody>
            </p:sp>
          </p:grpSp>
        </p:grpSp>
      </p:grpSp>
      <p:pic>
        <p:nvPicPr>
          <p:cNvPr id="20" name="图片 19" descr="B"/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10570210" y="278765"/>
            <a:ext cx="1181735" cy="317500"/>
          </a:xfrm>
          <a:prstGeom prst="rect">
            <a:avLst/>
          </a:prstGeom>
        </p:spPr>
      </p:pic>
      <p:pic>
        <p:nvPicPr>
          <p:cNvPr id="21" name="图片 20" descr="形状 1"/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9041130" y="273685"/>
            <a:ext cx="1281430" cy="3086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100000"/>
              </a:srgbClr>
            </a:outerShdw>
          </a:effectLst>
        </p:spPr>
      </p:pic>
      <p:grpSp>
        <p:nvGrpSpPr>
          <p:cNvPr id="4" name="组合 3"/>
          <p:cNvGrpSpPr/>
          <p:nvPr/>
        </p:nvGrpSpPr>
        <p:grpSpPr>
          <a:xfrm>
            <a:off x="601345" y="1777998"/>
            <a:ext cx="2138045" cy="587491"/>
            <a:chOff x="277" y="2675"/>
            <a:chExt cx="3367" cy="926"/>
          </a:xfrm>
        </p:grpSpPr>
        <p:sp>
          <p:nvSpPr>
            <p:cNvPr id="5" name="平行四边形 4"/>
            <p:cNvSpPr/>
            <p:nvPr/>
          </p:nvSpPr>
          <p:spPr>
            <a:xfrm flipH="1" flipV="1">
              <a:off x="277" y="2687"/>
              <a:ext cx="3367" cy="551"/>
            </a:xfrm>
            <a:prstGeom prst="parallelogram">
              <a:avLst>
                <a:gd name="adj" fmla="val 31449"/>
              </a:avLst>
            </a:prstGeom>
            <a:gradFill>
              <a:gsLst>
                <a:gs pos="0">
                  <a:srgbClr val="FFFFFF">
                    <a:alpha val="15000"/>
                  </a:srgbClr>
                </a:gs>
                <a:gs pos="55000">
                  <a:srgbClr val="FFFFFF">
                    <a:alpha val="0"/>
                  </a:srgbClr>
                </a:gs>
              </a:gsLst>
              <a:lin ang="10800000" scaled="0"/>
            </a:gradFill>
            <a:ln w="9525" cap="flat" cmpd="sng" algn="ctr">
              <a:gradFill>
                <a:gsLst>
                  <a:gs pos="0">
                    <a:srgbClr val="FFFFFF"/>
                  </a:gs>
                  <a:gs pos="54000">
                    <a:srgbClr val="FFFFFF">
                      <a:alpha val="0"/>
                    </a:srgbClr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05" y="2675"/>
              <a:ext cx="1700" cy="926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r>
                <a:rPr lang="zh-CN" altLang="en-US" sz="1600" b="1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pitchFamily="18" charset="-122"/>
                </a:rPr>
                <a:t>设计目标</a:t>
              </a:r>
              <a:endParaRPr lang="zh-CN" altLang="en-US" sz="16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888490" y="1179195"/>
            <a:ext cx="2487930" cy="4916170"/>
            <a:chOff x="2604" y="1892"/>
            <a:chExt cx="4706" cy="7742"/>
          </a:xfrm>
        </p:grpSpPr>
        <p:sp>
          <p:nvSpPr>
            <p:cNvPr id="8" name="矩形 7"/>
            <p:cNvSpPr/>
            <p:nvPr/>
          </p:nvSpPr>
          <p:spPr>
            <a:xfrm>
              <a:off x="2604" y="2735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</a:rPr>
                <a:t>去中心化的信任</a:t>
              </a:r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</a:rPr>
                <a:t>账本</a:t>
              </a:r>
              <a:endParaRPr lang="zh-CN" altLang="en-US" sz="11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453" y="1892"/>
              <a:ext cx="3207" cy="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OPPOSans H" panose="00020600040101010101" pitchFamily="18" charset="-122"/>
                </a:rPr>
                <a:t>公链</a:t>
              </a:r>
              <a:endParaRPr lang="zh-CN" altLang="en-US" sz="1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604" y="3960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</a:rPr>
                <a:t>任何人</a:t>
              </a:r>
              <a:endParaRPr lang="zh-CN" altLang="en-US" sz="11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04" y="5185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不限 ，</a:t>
              </a:r>
              <a:r>
                <a:rPr lang="en-US" altLang="zh-CN" sz="11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DeFi,GameFi,DAO...</a:t>
              </a:r>
              <a:endParaRPr lang="en-US" altLang="zh-CN" sz="1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2604" y="7635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共识算法</a:t>
              </a:r>
              <a:endParaRPr lang="zh-CN" altLang="en-US" sz="1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604" y="6410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完全开放</a:t>
              </a:r>
              <a:endParaRPr lang="zh-CN" altLang="en-US" sz="11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604" y="8860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难</a:t>
              </a:r>
              <a:endParaRPr lang="zh-CN" altLang="en-US" sz="1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95800" y="1179195"/>
            <a:ext cx="2487930" cy="4916170"/>
            <a:chOff x="7562" y="1892"/>
            <a:chExt cx="4706" cy="7742"/>
          </a:xfrm>
        </p:grpSpPr>
        <p:sp>
          <p:nvSpPr>
            <p:cNvPr id="18" name="文本框 17"/>
            <p:cNvSpPr txBox="1"/>
            <p:nvPr/>
          </p:nvSpPr>
          <p:spPr>
            <a:xfrm>
              <a:off x="8411" y="1892"/>
              <a:ext cx="3207" cy="6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OPPOSans H" panose="00020600040101010101" pitchFamily="18" charset="-122"/>
                </a:rPr>
                <a:t>联盟链</a:t>
              </a:r>
              <a:endParaRPr lang="zh-CN" altLang="en-US" sz="1600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562" y="2735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企业组织间降低信任成本</a:t>
              </a:r>
              <a:endParaRPr lang="zh-CN" altLang="en-US" sz="11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562" y="3960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企业或组织</a:t>
              </a:r>
              <a:endParaRPr lang="zh-CN" altLang="en-US" sz="11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562" y="5185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存证、溯源、供应链金融、数据交易</a:t>
              </a:r>
              <a:r>
                <a:rPr lang="en-US" altLang="zh-CN" sz="110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... </a:t>
              </a:r>
              <a:endParaRPr lang="en-US" altLang="zh-CN" sz="1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562" y="7635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受限参与组织，访问控制</a:t>
              </a:r>
              <a:endParaRPr lang="zh-CN" altLang="en-US" sz="11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7562" y="6410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组织内授权，数据受限开放</a:t>
              </a:r>
              <a:endParaRPr lang="zh-CN" altLang="en-US" sz="11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7562" y="8860"/>
              <a:ext cx="4706" cy="774"/>
            </a:xfrm>
            <a:prstGeom prst="rect">
              <a:avLst/>
            </a:prstGeom>
            <a:solidFill>
              <a:srgbClr val="2B46C2">
                <a:alpha val="33000"/>
              </a:srgbClr>
            </a:solidFill>
            <a:ln>
              <a:solidFill>
                <a:srgbClr val="2B46C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1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容易</a:t>
              </a:r>
              <a:endParaRPr lang="zh-CN" altLang="en-US" sz="1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01345" y="2555875"/>
            <a:ext cx="2138045" cy="359410"/>
            <a:chOff x="277" y="2672"/>
            <a:chExt cx="3367" cy="566"/>
          </a:xfrm>
        </p:grpSpPr>
        <p:sp>
          <p:nvSpPr>
            <p:cNvPr id="56" name="平行四边形 55"/>
            <p:cNvSpPr/>
            <p:nvPr/>
          </p:nvSpPr>
          <p:spPr>
            <a:xfrm flipH="1" flipV="1">
              <a:off x="277" y="2687"/>
              <a:ext cx="3367" cy="551"/>
            </a:xfrm>
            <a:prstGeom prst="parallelogram">
              <a:avLst>
                <a:gd name="adj" fmla="val 31449"/>
              </a:avLst>
            </a:prstGeom>
            <a:gradFill>
              <a:gsLst>
                <a:gs pos="0">
                  <a:srgbClr val="FFFFFF">
                    <a:alpha val="15000"/>
                  </a:srgbClr>
                </a:gs>
                <a:gs pos="55000">
                  <a:srgbClr val="FFFFFF">
                    <a:alpha val="0"/>
                  </a:srgbClr>
                </a:gs>
              </a:gsLst>
              <a:lin ang="10800000" scaled="0"/>
            </a:gradFill>
            <a:ln w="9525" cap="flat" cmpd="sng" algn="ctr">
              <a:gradFill>
                <a:gsLst>
                  <a:gs pos="0">
                    <a:srgbClr val="FFFFFF"/>
                  </a:gs>
                  <a:gs pos="54000">
                    <a:srgbClr val="FFFFFF">
                      <a:alpha val="0"/>
                    </a:srgbClr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06" y="2672"/>
              <a:ext cx="201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1600" b="1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pitchFamily="18" charset="-122"/>
                </a:rPr>
                <a:t>服务对象</a:t>
              </a:r>
              <a:endParaRPr lang="zh-CN" altLang="en-US" sz="16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01345" y="3335655"/>
            <a:ext cx="2138045" cy="359410"/>
            <a:chOff x="277" y="2672"/>
            <a:chExt cx="3367" cy="566"/>
          </a:xfrm>
        </p:grpSpPr>
        <p:sp>
          <p:nvSpPr>
            <p:cNvPr id="59" name="平行四边形 58"/>
            <p:cNvSpPr/>
            <p:nvPr/>
          </p:nvSpPr>
          <p:spPr>
            <a:xfrm flipH="1" flipV="1">
              <a:off x="277" y="2687"/>
              <a:ext cx="3367" cy="551"/>
            </a:xfrm>
            <a:prstGeom prst="parallelogram">
              <a:avLst>
                <a:gd name="adj" fmla="val 31449"/>
              </a:avLst>
            </a:prstGeom>
            <a:gradFill>
              <a:gsLst>
                <a:gs pos="0">
                  <a:srgbClr val="FFFFFF">
                    <a:alpha val="15000"/>
                  </a:srgbClr>
                </a:gs>
                <a:gs pos="55000">
                  <a:srgbClr val="FFFFFF">
                    <a:alpha val="0"/>
                  </a:srgbClr>
                </a:gs>
              </a:gsLst>
              <a:lin ang="10800000" scaled="0"/>
            </a:gradFill>
            <a:ln w="9525" cap="flat" cmpd="sng" algn="ctr">
              <a:gradFill>
                <a:gsLst>
                  <a:gs pos="0">
                    <a:srgbClr val="FFFFFF"/>
                  </a:gs>
                  <a:gs pos="54000">
                    <a:srgbClr val="FFFFFF">
                      <a:alpha val="0"/>
                    </a:srgbClr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06" y="2672"/>
              <a:ext cx="1732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1600" b="1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pitchFamily="18" charset="-122"/>
                </a:rPr>
                <a:t>应用领域</a:t>
              </a:r>
              <a:endParaRPr lang="zh-CN" altLang="en-US" sz="16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01345" y="4115435"/>
            <a:ext cx="2138045" cy="359410"/>
            <a:chOff x="277" y="2672"/>
            <a:chExt cx="3367" cy="566"/>
          </a:xfrm>
        </p:grpSpPr>
        <p:sp>
          <p:nvSpPr>
            <p:cNvPr id="62" name="平行四边形 61"/>
            <p:cNvSpPr/>
            <p:nvPr/>
          </p:nvSpPr>
          <p:spPr>
            <a:xfrm flipH="1" flipV="1">
              <a:off x="277" y="2687"/>
              <a:ext cx="3367" cy="551"/>
            </a:xfrm>
            <a:prstGeom prst="parallelogram">
              <a:avLst>
                <a:gd name="adj" fmla="val 31449"/>
              </a:avLst>
            </a:prstGeom>
            <a:gradFill>
              <a:gsLst>
                <a:gs pos="0">
                  <a:srgbClr val="FFFFFF">
                    <a:alpha val="15000"/>
                  </a:srgbClr>
                </a:gs>
                <a:gs pos="55000">
                  <a:srgbClr val="FFFFFF">
                    <a:alpha val="0"/>
                  </a:srgbClr>
                </a:gs>
              </a:gsLst>
              <a:lin ang="10800000" scaled="0"/>
            </a:gradFill>
            <a:ln w="9525" cap="flat" cmpd="sng" algn="ctr">
              <a:gradFill>
                <a:gsLst>
                  <a:gs pos="0">
                    <a:srgbClr val="FFFFFF"/>
                  </a:gs>
                  <a:gs pos="54000">
                    <a:srgbClr val="FFFFFF">
                      <a:alpha val="0"/>
                    </a:srgbClr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406" y="2672"/>
              <a:ext cx="201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1600" b="1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pitchFamily="18" charset="-122"/>
                </a:rPr>
                <a:t>开放</a:t>
              </a:r>
              <a:r>
                <a:rPr lang="zh-CN" altLang="en-US" sz="1600" b="1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pitchFamily="18" charset="-122"/>
                </a:rPr>
                <a:t>程度</a:t>
              </a:r>
              <a:endParaRPr lang="zh-CN" altLang="en-US" sz="16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01345" y="4895215"/>
            <a:ext cx="2138045" cy="359410"/>
            <a:chOff x="277" y="2672"/>
            <a:chExt cx="3367" cy="566"/>
          </a:xfrm>
        </p:grpSpPr>
        <p:sp>
          <p:nvSpPr>
            <p:cNvPr id="65" name="平行四边形 64"/>
            <p:cNvSpPr/>
            <p:nvPr/>
          </p:nvSpPr>
          <p:spPr>
            <a:xfrm flipH="1" flipV="1">
              <a:off x="277" y="2687"/>
              <a:ext cx="3367" cy="551"/>
            </a:xfrm>
            <a:prstGeom prst="parallelogram">
              <a:avLst>
                <a:gd name="adj" fmla="val 31449"/>
              </a:avLst>
            </a:prstGeom>
            <a:gradFill>
              <a:gsLst>
                <a:gs pos="0">
                  <a:srgbClr val="FFFFFF">
                    <a:alpha val="15000"/>
                  </a:srgbClr>
                </a:gs>
                <a:gs pos="55000">
                  <a:srgbClr val="FFFFFF">
                    <a:alpha val="0"/>
                  </a:srgbClr>
                </a:gs>
              </a:gsLst>
              <a:lin ang="10800000" scaled="0"/>
            </a:gradFill>
            <a:ln w="9525" cap="flat" cmpd="sng" algn="ctr">
              <a:gradFill>
                <a:gsLst>
                  <a:gs pos="0">
                    <a:srgbClr val="FFFFFF"/>
                  </a:gs>
                  <a:gs pos="54000">
                    <a:srgbClr val="FFFFFF">
                      <a:alpha val="0"/>
                    </a:srgbClr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06" y="2672"/>
              <a:ext cx="201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1600" b="1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pitchFamily="18" charset="-122"/>
                </a:rPr>
                <a:t>安全保证</a:t>
              </a:r>
              <a:endParaRPr lang="zh-CN" altLang="en-US" sz="16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01345" y="5674995"/>
            <a:ext cx="2138045" cy="359410"/>
            <a:chOff x="277" y="2672"/>
            <a:chExt cx="3367" cy="566"/>
          </a:xfrm>
        </p:grpSpPr>
        <p:sp>
          <p:nvSpPr>
            <p:cNvPr id="68" name="平行四边形 67"/>
            <p:cNvSpPr/>
            <p:nvPr/>
          </p:nvSpPr>
          <p:spPr>
            <a:xfrm flipH="1" flipV="1">
              <a:off x="277" y="2687"/>
              <a:ext cx="3367" cy="551"/>
            </a:xfrm>
            <a:prstGeom prst="parallelogram">
              <a:avLst>
                <a:gd name="adj" fmla="val 31449"/>
              </a:avLst>
            </a:prstGeom>
            <a:gradFill>
              <a:gsLst>
                <a:gs pos="0">
                  <a:srgbClr val="FFFFFF">
                    <a:alpha val="15000"/>
                  </a:srgbClr>
                </a:gs>
                <a:gs pos="55000">
                  <a:srgbClr val="FFFFFF">
                    <a:alpha val="0"/>
                  </a:srgbClr>
                </a:gs>
              </a:gsLst>
              <a:lin ang="10800000" scaled="0"/>
            </a:gradFill>
            <a:ln w="9525" cap="flat" cmpd="sng" algn="ctr">
              <a:gradFill>
                <a:gsLst>
                  <a:gs pos="0">
                    <a:srgbClr val="FFFFFF"/>
                  </a:gs>
                  <a:gs pos="54000">
                    <a:srgbClr val="FFFFFF">
                      <a:alpha val="0"/>
                    </a:srgbClr>
                  </a:gs>
                </a:gsLst>
                <a:lin ang="10800000" scaled="0"/>
              </a:gradFill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等线" panose="02010600030101010101" pitchFamily="2" charset="-122"/>
                <a:cs typeface="+mn-cs"/>
                <a:sym typeface="微软雅黑" panose="020B0503020204020204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06" y="2672"/>
              <a:ext cx="201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r>
                <a:rPr lang="zh-CN" altLang="en-US" sz="1600" b="1" i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OPPOSans H" panose="00020600040101010101" pitchFamily="18" charset="-122"/>
                </a:rPr>
                <a:t>监管要求</a:t>
              </a:r>
              <a:endParaRPr lang="zh-CN" altLang="en-US" sz="1600" b="1" i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8585835" y="1183005"/>
            <a:ext cx="2988310" cy="4912360"/>
            <a:chOff x="12896" y="1898"/>
            <a:chExt cx="4706" cy="7736"/>
          </a:xfrm>
        </p:grpSpPr>
        <p:sp>
          <p:nvSpPr>
            <p:cNvPr id="71" name="文本框 70"/>
            <p:cNvSpPr txBox="1"/>
            <p:nvPr/>
          </p:nvSpPr>
          <p:spPr>
            <a:xfrm>
              <a:off x="13646" y="1898"/>
              <a:ext cx="3207" cy="6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OPPOSans H" panose="00020600040101010101" pitchFamily="18" charset="-122"/>
                </a:rPr>
                <a:t>开放许可链</a:t>
              </a:r>
              <a:endParaRPr lang="zh-CN" altLang="en-US" b="1" dirty="0"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OPPOSans H" panose="00020600040101010101" pitchFamily="18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2896" y="2735"/>
              <a:ext cx="4706" cy="6899"/>
              <a:chOff x="13916" y="2736"/>
              <a:chExt cx="4706" cy="6899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13916" y="2736"/>
                <a:ext cx="4706" cy="774"/>
              </a:xfrm>
              <a:prstGeom prst="rect">
                <a:avLst/>
              </a:prstGeom>
              <a:solidFill>
                <a:srgbClr val="0DE9B9">
                  <a:alpha val="60000"/>
                </a:srgbClr>
              </a:solidFill>
              <a:ln>
                <a:solidFill>
                  <a:srgbClr val="0DE9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ctr">
                  <a:buNone/>
                </a:pPr>
                <a:r>
                  <a:rPr lang="zh-CN" altLang="en-US" sz="13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背书组织面对组织内外可信服务</a:t>
                </a:r>
                <a:endPara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3916" y="3961"/>
                <a:ext cx="4706" cy="774"/>
              </a:xfrm>
              <a:prstGeom prst="rect">
                <a:avLst/>
              </a:prstGeom>
              <a:solidFill>
                <a:srgbClr val="0DE9B9">
                  <a:alpha val="60000"/>
                </a:srgbClr>
              </a:solidFill>
              <a:ln>
                <a:solidFill>
                  <a:srgbClr val="0DE9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ctr">
                  <a:buNone/>
                </a:pPr>
                <a:r>
                  <a:rPr lang="zh-CN" altLang="en-US" sz="1300">
                    <a:solidFill>
                      <a:schemeClr val="bg1"/>
                    </a:solidFill>
                    <a:sym typeface="+mn-ea"/>
                  </a:rPr>
                  <a:t>验证的开发者，企业、个人</a:t>
                </a:r>
                <a:endPara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3916" y="5186"/>
                <a:ext cx="4706" cy="774"/>
              </a:xfrm>
              <a:prstGeom prst="rect">
                <a:avLst/>
              </a:prstGeom>
              <a:solidFill>
                <a:srgbClr val="0DE9B9">
                  <a:alpha val="60000"/>
                </a:srgbClr>
              </a:solidFill>
              <a:ln>
                <a:solidFill>
                  <a:srgbClr val="0DE9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ctr">
                  <a:buNone/>
                </a:pPr>
                <a:r>
                  <a:rPr lang="zh-CN" altLang="en-US" sz="130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文化领域、实体经济、数字经济</a:t>
                </a:r>
                <a:endParaRPr lang="zh-CN" altLang="en-US" sz="13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3916" y="7636"/>
                <a:ext cx="4706" cy="774"/>
              </a:xfrm>
              <a:prstGeom prst="rect">
                <a:avLst/>
              </a:prstGeom>
              <a:solidFill>
                <a:srgbClr val="0DE9B9">
                  <a:alpha val="60000"/>
                </a:srgbClr>
              </a:solidFill>
              <a:ln>
                <a:solidFill>
                  <a:srgbClr val="0DE9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ctr">
                  <a:buNone/>
                </a:pPr>
                <a:r>
                  <a:rPr lang="zh-CN" altLang="en-US" sz="1300">
                    <a:solidFill>
                      <a:schemeClr val="bg1"/>
                    </a:solidFill>
                    <a:sym typeface="+mn-ea"/>
                  </a:rPr>
                  <a:t>背书机构诚实地运行共识节点</a:t>
                </a:r>
                <a:endPara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13916" y="6411"/>
                <a:ext cx="4706" cy="774"/>
              </a:xfrm>
              <a:prstGeom prst="rect">
                <a:avLst/>
              </a:prstGeom>
              <a:solidFill>
                <a:srgbClr val="0DE9B9">
                  <a:alpha val="60000"/>
                </a:srgbClr>
              </a:solidFill>
              <a:ln>
                <a:solidFill>
                  <a:srgbClr val="0DE9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ctr">
                  <a:buNone/>
                </a:pPr>
                <a:r>
                  <a:rPr lang="zh-CN" altLang="en-US" sz="1300">
                    <a:solidFill>
                      <a:schemeClr val="bg1"/>
                    </a:solidFill>
                    <a:sym typeface="+mn-ea"/>
                  </a:rPr>
                  <a:t>节点可申请加入，</a:t>
                </a:r>
                <a:r>
                  <a:rPr lang="zh-CN" altLang="en-US" sz="1300">
                    <a:solidFill>
                      <a:schemeClr val="bg1"/>
                    </a:solidFill>
                    <a:sym typeface="+mn-ea"/>
                  </a:rPr>
                  <a:t>账本数据公开</a:t>
                </a:r>
                <a:endPara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13916" y="8861"/>
                <a:ext cx="4706" cy="774"/>
              </a:xfrm>
              <a:prstGeom prst="rect">
                <a:avLst/>
              </a:prstGeom>
              <a:solidFill>
                <a:srgbClr val="0DE9B9">
                  <a:alpha val="60000"/>
                </a:srgbClr>
              </a:solidFill>
              <a:ln>
                <a:solidFill>
                  <a:srgbClr val="0DE9B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ctr">
                  <a:buNone/>
                </a:pPr>
                <a:r>
                  <a:rPr lang="zh-CN" altLang="en-US" sz="1300">
                    <a:solidFill>
                      <a:schemeClr val="bg1"/>
                    </a:solidFill>
                    <a:sym typeface="+mn-ea"/>
                  </a:rPr>
                  <a:t>难度适中，可落地</a:t>
                </a:r>
                <a:endParaRPr lang="zh-CN" altLang="en-US" sz="13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</p:grpSp>
      <p:sp>
        <p:nvSpPr>
          <p:cNvPr id="91" name="矩形 90"/>
          <p:cNvSpPr/>
          <p:nvPr/>
        </p:nvSpPr>
        <p:spPr>
          <a:xfrm>
            <a:off x="1715135" y="1183005"/>
            <a:ext cx="5461000" cy="5077460"/>
          </a:xfrm>
          <a:prstGeom prst="rect">
            <a:avLst/>
          </a:prstGeom>
          <a:noFill/>
          <a:ln w="6350">
            <a:solidFill>
              <a:srgbClr val="2B46C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600"/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 descr="Group 357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5960" y="2536825"/>
            <a:ext cx="5657215" cy="4321175"/>
          </a:xfrm>
          <a:prstGeom prst="rect">
            <a:avLst/>
          </a:prstGeom>
        </p:spPr>
      </p:pic>
      <p:pic>
        <p:nvPicPr>
          <p:cNvPr id="27" name="图片 26" descr="Group 357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0"/>
            <a:ext cx="12192000" cy="6858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202623" y="2124075"/>
            <a:ext cx="57994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36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</a:rPr>
              <a:t>开放许可链</a:t>
            </a:r>
            <a:endParaRPr lang="zh-CN" altLang="en-US" sz="360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6000">
                <a:solidFill>
                  <a:schemeClr val="bg1"/>
                </a:solidFill>
                <a:latin typeface="汉仪雅酷黑W" panose="00020600040101010101" charset="-122"/>
                <a:ea typeface="汉仪雅酷黑W" panose="00020600040101010101" charset="-122"/>
              </a:rPr>
              <a:t>架构与特点</a:t>
            </a:r>
            <a:endParaRPr lang="zh-CN" altLang="en-US" sz="6000">
              <a:solidFill>
                <a:schemeClr val="bg1"/>
              </a:solidFill>
              <a:latin typeface="汉仪雅酷黑W" panose="00020600040101010101" charset="-122"/>
              <a:ea typeface="汉仪雅酷黑W" panose="00020600040101010101" charset="-122"/>
            </a:endParaRPr>
          </a:p>
        </p:txBody>
      </p:sp>
      <p:pic>
        <p:nvPicPr>
          <p:cNvPr id="19" name="图片 18" descr="Rectangle 56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0" y="1918970"/>
            <a:ext cx="5537200" cy="203200"/>
          </a:xfrm>
          <a:prstGeom prst="rect">
            <a:avLst/>
          </a:prstGeom>
        </p:spPr>
      </p:pic>
      <p:pic>
        <p:nvPicPr>
          <p:cNvPr id="22" name="图片 21" descr="Rectangle 56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333750" y="4432935"/>
            <a:ext cx="5537200" cy="203200"/>
          </a:xfrm>
          <a:prstGeom prst="rect">
            <a:avLst/>
          </a:prstGeom>
        </p:spPr>
      </p:pic>
      <p:pic>
        <p:nvPicPr>
          <p:cNvPr id="8" name="图片 7" descr="Fram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120" y="340360"/>
            <a:ext cx="1938020" cy="466090"/>
          </a:xfrm>
          <a:prstGeom prst="rect">
            <a:avLst/>
          </a:prstGeom>
        </p:spPr>
      </p:pic>
      <p:pic>
        <p:nvPicPr>
          <p:cNvPr id="2" name="图片 1" descr="B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375" y="340360"/>
            <a:ext cx="1735455" cy="46672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19200}"/>
</p:tagLst>
</file>

<file path=ppt/tags/tag1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.xml><?xml version="1.0" encoding="utf-8"?>
<p:tagLst xmlns:p="http://schemas.openxmlformats.org/presentationml/2006/main">
  <p:tag name="KSO_WM_UNIT_TABLE_BEAUTIFY" val="smartTable{033d1947-c320-450c-97b5-932cac0203df}"/>
  <p:tag name="TABLE_ENDDRAG_ORIGIN_RECT" val="613*352"/>
  <p:tag name="TABLE_ENDDRAG_RECT" val="60*99*613*352"/>
</p:tagLst>
</file>

<file path=ppt/tags/tag16.xml><?xml version="1.0" encoding="utf-8"?>
<p:tagLst xmlns:p="http://schemas.openxmlformats.org/presentationml/2006/main">
  <p:tag name="KSO_WM_UNIT_TABLE_BEAUTIFY" val="smartTable{f5851411-8fb0-4f27-a667-affb1f4adb21}"/>
  <p:tag name="TABLE_ENDDRAG_ORIGIN_RECT" val="280*323"/>
  <p:tag name="TABLE_ENDDRAG_RECT" val="463*117*280*323"/>
</p:tagLst>
</file>

<file path=ppt/tags/tag1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8.xml><?xml version="1.0" encoding="utf-8"?>
<p:tagLst xmlns:p="http://schemas.openxmlformats.org/presentationml/2006/main">
  <p:tag name="KSO_WM_UNIT_TABLE_BEAUTIFY" val="smartTable{033d1947-c320-450c-97b5-932cac0203df}"/>
  <p:tag name="TABLE_ENDDRAG_ORIGIN_RECT" val="613*352"/>
  <p:tag name="TABLE_ENDDRAG_RECT" val="60*99*613*352"/>
</p:tagLst>
</file>

<file path=ppt/tags/tag19.xml><?xml version="1.0" encoding="utf-8"?>
<p:tagLst xmlns:p="http://schemas.openxmlformats.org/presentationml/2006/main">
  <p:tag name="KSO_WM_UNIT_TABLE_BEAUTIFY" val="smartTable{f5851411-8fb0-4f27-a667-affb1f4adb21}"/>
  <p:tag name="TABLE_ENDDRAG_ORIGIN_RECT" val="280*323"/>
  <p:tag name="TABLE_ENDDRAG_RECT" val="463*117*280*323"/>
</p:tagLst>
</file>

<file path=ppt/tags/tag2.xml><?xml version="1.0" encoding="utf-8"?>
<p:tagLst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1.xml><?xml version="1.0" encoding="utf-8"?>
<p:tagLst xmlns:p="http://schemas.openxmlformats.org/presentationml/2006/main">
  <p:tag name="KSO_WM_UNIT_TABLE_BEAUTIFY" val="smartTable{033d1947-c320-450c-97b5-932cac0203df}"/>
  <p:tag name="TABLE_ENDDRAG_ORIGIN_RECT" val="613*352"/>
  <p:tag name="TABLE_ENDDRAG_RECT" val="60*99*613*352"/>
</p:tagLst>
</file>

<file path=ppt/tags/tag22.xml><?xml version="1.0" encoding="utf-8"?>
<p:tagLst xmlns:p="http://schemas.openxmlformats.org/presentationml/2006/main">
  <p:tag name="KSO_WM_UNIT_TABLE_BEAUTIFY" val="smartTable{f5851411-8fb0-4f27-a667-affb1f4adb21}"/>
  <p:tag name="TABLE_ENDDRAG_ORIGIN_RECT" val="280*323"/>
  <p:tag name="TABLE_ENDDRAG_RECT" val="463*117*280*323"/>
</p:tagLst>
</file>

<file path=ppt/tags/tag2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4.xml><?xml version="1.0" encoding="utf-8"?>
<p:tagLst xmlns:p="http://schemas.openxmlformats.org/presentationml/2006/main">
  <p:tag name="KSO_WM_UNIT_TABLE_BEAUTIFY" val="smartTable{033d1947-c320-450c-97b5-932cac0203df}"/>
  <p:tag name="TABLE_ENDDRAG_ORIGIN_RECT" val="613*352"/>
  <p:tag name="TABLE_ENDDRAG_RECT" val="60*99*613*352"/>
</p:tagLst>
</file>

<file path=ppt/tags/tag25.xml><?xml version="1.0" encoding="utf-8"?>
<p:tagLst xmlns:p="http://schemas.openxmlformats.org/presentationml/2006/main">
  <p:tag name="KSO_WM_UNIT_TABLE_BEAUTIFY" val="smartTable{f5851411-8fb0-4f27-a667-affb1f4adb21}"/>
  <p:tag name="TABLE_ENDDRAG_ORIGIN_RECT" val="280*323"/>
  <p:tag name="TABLE_ENDDRAG_RECT" val="463*117*280*323"/>
</p:tagLst>
</file>

<file path=ppt/tags/tag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27.xml><?xml version="1.0" encoding="utf-8"?>
<p:tagLst xmlns:p="http://schemas.openxmlformats.org/presentationml/2006/main">
  <p:tag name="KSO_WM_UNIT_TABLE_BEAUTIFY" val="smartTable{033d1947-c320-450c-97b5-932cac0203df}"/>
  <p:tag name="TABLE_ENDDRAG_ORIGIN_RECT" val="613*352"/>
  <p:tag name="TABLE_ENDDRAG_RECT" val="60*99*613*352"/>
</p:tagLst>
</file>

<file path=ppt/tags/tag28.xml><?xml version="1.0" encoding="utf-8"?>
<p:tagLst xmlns:p="http://schemas.openxmlformats.org/presentationml/2006/main">
  <p:tag name="KSO_WM_UNIT_TABLE_BEAUTIFY" val="smartTable{f5851411-8fb0-4f27-a667-affb1f4adb21}"/>
  <p:tag name="TABLE_ENDDRAG_ORIGIN_RECT" val="280*323"/>
  <p:tag name="TABLE_ENDDRAG_RECT" val="463*117*280*323"/>
</p:tagLst>
</file>

<file path=ppt/tags/tag2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0.xml><?xml version="1.0" encoding="utf-8"?>
<p:tagLst xmlns:p="http://schemas.openxmlformats.org/presentationml/2006/main">
  <p:tag name="KSO_WM_UNIT_TABLE_BEAUTIFY" val="smartTable{033d1947-c320-450c-97b5-932cac0203df}"/>
  <p:tag name="TABLE_ENDDRAG_ORIGIN_RECT" val="415*339"/>
  <p:tag name="TABLE_ENDDRAG_RECT" val="58*71*415*339"/>
</p:tagLst>
</file>

<file path=ppt/tags/tag31.xml><?xml version="1.0" encoding="utf-8"?>
<p:tagLst xmlns:p="http://schemas.openxmlformats.org/presentationml/2006/main">
  <p:tag name="KSO_WM_UNIT_TABLE_BEAUTIFY" val="smartTable{f5851411-8fb0-4f27-a667-affb1f4adb21}"/>
  <p:tag name="TABLE_ENDDRAG_ORIGIN_RECT" val="231*357"/>
  <p:tag name="TABLE_ENDDRAG_RECT" val="473*62*231*357"/>
</p:tagLst>
</file>

<file path=ppt/tags/tag3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5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7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39.xml><?xml version="1.0" encoding="utf-8"?>
<p:tagLst xmlns:p="http://schemas.openxmlformats.org/presentationml/2006/main">
  <p:tag name="KSO_WM_UNIT_PLACING_PICTURE_USER_VIEWPORT" val="{&quot;height&quot;:5718,&quot;width&quot;:8616}"/>
</p:tagLst>
</file>

<file path=ppt/tags/tag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0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2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44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0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2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PA" val="v5.2.11"/>
</p:tagLst>
</file>

<file path=ppt/tags/tag55.xml><?xml version="1.0" encoding="utf-8"?>
<p:tagLst xmlns:p="http://schemas.openxmlformats.org/presentationml/2006/main">
  <p:tag name="PA" val="v5.2.11"/>
</p:tagLst>
</file>

<file path=ppt/tags/tag56.xml><?xml version="1.0" encoding="utf-8"?>
<p:tagLst xmlns:p="http://schemas.openxmlformats.org/presentationml/2006/main">
  <p:tag name="PA" val="v5.2.11"/>
</p:tagLst>
</file>

<file path=ppt/tags/tag57.xml><?xml version="1.0" encoding="utf-8"?>
<p:tagLst xmlns:p="http://schemas.openxmlformats.org/presentationml/2006/main">
  <p:tag name="PA" val="v5.2.11"/>
</p:tagLst>
</file>

<file path=ppt/tags/tag58.xml><?xml version="1.0" encoding="utf-8"?>
<p:tagLst xmlns:p="http://schemas.openxmlformats.org/presentationml/2006/main">
  <p:tag name="PA" val="v5.2.11"/>
</p:tagLst>
</file>

<file path=ppt/tags/tag59.xml><?xml version="1.0" encoding="utf-8"?>
<p:tagLst xmlns:p="http://schemas.openxmlformats.org/presentationml/2006/main">
  <p:tag name="PA" val="v5.2.11"/>
</p:tagLst>
</file>

<file path=ppt/tags/tag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0.xml><?xml version="1.0" encoding="utf-8"?>
<p:tagLst xmlns:p="http://schemas.openxmlformats.org/presentationml/2006/main">
  <p:tag name="PA" val="v5.2.11"/>
</p:tagLst>
</file>

<file path=ppt/tags/tag61.xml><?xml version="1.0" encoding="utf-8"?>
<p:tagLst xmlns:p="http://schemas.openxmlformats.org/presentationml/2006/main">
  <p:tag name="PA" val="v5.2.11"/>
</p:tagLst>
</file>

<file path=ppt/tags/tag62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PP_MARK_KEY" val="af06e400-5585-4aa8-afbb-0cfa68d138a6"/>
  <p:tag name="COMMONDATA" val="eyJoZGlkIjoiMzQ3NTc0NTdiMzQ1MTRkZWE3NDllNDYzYzk1MTNlMTMifQ=="/>
</p:tagLst>
</file>

<file path=ppt/tags/tag7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3880</Words>
  <Application>WPS 演示</Application>
  <PresentationFormat>宽屏</PresentationFormat>
  <Paragraphs>728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7" baseType="lpstr">
      <vt:lpstr>Arial</vt:lpstr>
      <vt:lpstr>宋体</vt:lpstr>
      <vt:lpstr>Wingdings</vt:lpstr>
      <vt:lpstr>汉仪雅酷黑W</vt:lpstr>
      <vt:lpstr>黑体</vt:lpstr>
      <vt:lpstr>造字工房力黑（非商用）</vt:lpstr>
      <vt:lpstr>微软雅黑</vt:lpstr>
      <vt:lpstr>汉仪雅酷黑简</vt:lpstr>
      <vt:lpstr>汉仪雅酷黑-95J</vt:lpstr>
      <vt:lpstr>Wingdings</vt:lpstr>
      <vt:lpstr>汉仪雅酷黑 95W</vt:lpstr>
      <vt:lpstr>汉仪雅酷黑 85W</vt:lpstr>
      <vt:lpstr>汉仪雅酷黑 85W</vt:lpstr>
      <vt:lpstr>等线</vt:lpstr>
      <vt:lpstr>OPPOSans H</vt:lpstr>
      <vt:lpstr>Roboto</vt:lpstr>
      <vt:lpstr>思源黑体 CN Regular</vt:lpstr>
      <vt:lpstr>Arial Unicode MS</vt:lpstr>
      <vt:lpstr>Calibri</vt:lpstr>
      <vt:lpstr>汉仪雅酷黑简</vt:lpstr>
      <vt:lpstr>Times New Roman</vt:lpstr>
      <vt:lpstr>Office 主题</vt:lpstr>
      <vt:lpstr>开放许可链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开放许可链</dc:title>
  <dc:creator>shangchain</dc:creator>
  <cp:lastModifiedBy>毛岱山</cp:lastModifiedBy>
  <cp:revision>25</cp:revision>
  <dcterms:created xsi:type="dcterms:W3CDTF">2022-11-24T03:39:00Z</dcterms:created>
  <dcterms:modified xsi:type="dcterms:W3CDTF">2022-11-24T03:50:01Z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5F399C5E6BDD7C8260E77E6393B76F3A</vt:lpwstr>
  </property>
  <property fmtid="{D5CDD505-2E9C-101B-9397-08002B2CF9AE}" pid="3" name="KSOProductBuildVer">
    <vt:lpwstr>2052-11.1.0.12763</vt:lpwstr>
  </property>
</Properties>
</file>